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6" r:id="rId5"/>
    <p:sldId id="269" r:id="rId6"/>
    <p:sldId id="268" r:id="rId7"/>
    <p:sldId id="265" r:id="rId8"/>
    <p:sldId id="264" r:id="rId9"/>
    <p:sldId id="267" r:id="rId10"/>
    <p:sldId id="259" r:id="rId11"/>
    <p:sldId id="260" r:id="rId12"/>
    <p:sldId id="261" r:id="rId13"/>
    <p:sldId id="263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842B8-0ED0-41E7-9168-FF36756C7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04A7C2-6951-4D89-90F0-46CD5E8D5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EB4CED-108D-4D08-802B-564EB83BA0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DC824-5D7F-4652-B333-4CD8FE12F8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C18FA111-FB2B-4DFD-8F97-4B6C17752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A0597D-7789-4A56-90CC-C164F5BD5C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1A67C2-02D7-4862-85BF-97853E6DEF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C77F6CF-DF87-47CB-B38C-5AF424593D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93DD7D2-4588-44B8-9D07-C660E8909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9C867A-8DC6-4BF2-B55B-801800A566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8F0A70-0BC3-4ADF-81F6-CC7E01E6F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BE5B5F-EC89-40DE-B612-4E82C8771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DEFD1F8-DDCE-407F-BA23-7CCD88543F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E8798D-555F-4F85-91DE-846FAB37A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ronstring.com/sellou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gheredjob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i="1" dirty="0" smtClean="0"/>
              <a:t>Life Beyond the Ivory Tower: non-faculty career options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743200"/>
            <a:ext cx="6400800" cy="2819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mtClean="0">
                <a:solidFill>
                  <a:srgbClr val="898989"/>
                </a:solidFill>
              </a:rPr>
              <a:t>Catherine Carrigan, MA JD</a:t>
            </a:r>
          </a:p>
          <a:p>
            <a:pPr algn="l" eaLnBrk="1" hangingPunct="1">
              <a:lnSpc>
                <a:spcPct val="90000"/>
              </a:lnSpc>
            </a:pPr>
            <a:endParaRPr lang="en-US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mtClean="0">
                <a:solidFill>
                  <a:srgbClr val="898989"/>
                </a:solidFill>
              </a:rPr>
              <a:t>Sponsored by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>
                <a:solidFill>
                  <a:srgbClr val="898989"/>
                </a:solidFill>
              </a:rPr>
              <a:t>Career Development Center and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>
                <a:solidFill>
                  <a:srgbClr val="898989"/>
                </a:solidFill>
              </a:rPr>
              <a:t>The Graduate School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BD3F52-B259-4BE1-AE3C-B3E3574C793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Turning your CV into a resume.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52FBCC63-25D8-4ABD-8F3A-C65247F58F5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Resumes are shorter: be concise (1-2 pages at most).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Focus on skills developed that transfer to jobs outside the academy.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Consider various ways to organize a resume.  The less traditional functional skills resume may be appropriate if you are switching fields or have limited work history.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Review the CDC’s resume guide &amp; the Chronicle’s “CV Doctor” column for examples of a graduate student’s career-focused resume.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Improving your interviewing skills.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4634C0AF-9F52-4E44-A6C6-476A086BB7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Know yourself as much as possible (strengths, areas to improve, why you are a good fit).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Research the organization and posting.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Practice responses to common interview questions (see examples in CDC’s interviewing guide).  Never, ever let these trip you up: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Tell me about yourself.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are your strengths and weaknesses?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Why are you not going the academic route?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Behavioral interviewing – have some examples in mind relating to your past experiences.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Identifying job opportunities.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146C9098-CFB9-43D3-AC38-35AB5120770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Don’t merely rely on online job boards, but do use your faculty/co-workers to identify the most relevant targeted job sites and networking opportunities.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Create a professional online identity (linkedin.com, personal website, </a:t>
            </a:r>
            <a:r>
              <a:rPr lang="en-US" dirty="0" err="1" smtClean="0"/>
              <a:t>ePortfolio</a:t>
            </a:r>
            <a:r>
              <a:rPr lang="en-US" dirty="0" smtClean="0"/>
              <a:t>, etc.).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 prepared that, given the current economy, you may need to allow more time for your search and be more flexible in what you are willing to take. This is a first step, not a life-long commitment.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Resources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25E1B29D-4802-479D-8F5F-200E48B585F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400" dirty="0" smtClean="0"/>
              <a:t>Chronicle of Higher Education: “Having a Plan B”</a:t>
            </a:r>
          </a:p>
          <a:p>
            <a:pPr marL="609600" indent="-609600" eaLnBrk="1" hangingPunct="1"/>
            <a:r>
              <a:rPr lang="en-US" sz="2400" dirty="0" smtClean="0">
                <a:hlinkClick r:id="rId2"/>
              </a:rPr>
              <a:t>http://ironstring.com/sellout/</a:t>
            </a:r>
            <a:endParaRPr lang="en-US" sz="2400" dirty="0" smtClean="0"/>
          </a:p>
          <a:p>
            <a:pPr marL="609600" indent="-609600" eaLnBrk="1" hangingPunct="1"/>
            <a:r>
              <a:rPr lang="en-US" sz="2400" dirty="0" smtClean="0"/>
              <a:t>Insidehighered.com</a:t>
            </a:r>
          </a:p>
          <a:p>
            <a:pPr marL="609600" indent="-609600"/>
            <a:r>
              <a:rPr lang="en-US" sz="2400" dirty="0" smtClean="0"/>
              <a:t>So What Are You Going to Do with That? A Guide for MAs and Ph.D.s Seeking Careers Outside of the Academy by Susan </a:t>
            </a:r>
            <a:r>
              <a:rPr lang="en-US" sz="2400" dirty="0" err="1" smtClean="0"/>
              <a:t>Basalla</a:t>
            </a:r>
            <a:r>
              <a:rPr lang="en-US" sz="2400" dirty="0" smtClean="0"/>
              <a:t> &amp; Maggie </a:t>
            </a:r>
            <a:r>
              <a:rPr lang="en-US" sz="2400" dirty="0" err="1" smtClean="0"/>
              <a:t>Debelius</a:t>
            </a:r>
            <a:endParaRPr lang="en-US" sz="2400" dirty="0" smtClean="0"/>
          </a:p>
          <a:p>
            <a:pPr marL="609600" indent="-609600" eaLnBrk="1" hangingPunct="1"/>
            <a:r>
              <a:rPr lang="en-US" sz="2400" dirty="0" smtClean="0"/>
              <a:t>Getting What You Came For: The Smart Student’s Guide to Earning a Master’s or Ph.D. by Robert L. Peters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FD90E5B5-EBFD-431E-84A6-44E85649EB3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Feel free to schedule an appointment with me or anyone in our office by calling 773.508.7716 or e-mailing careercenter@luc.edu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Second thoughts about a faculty career?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23E7C90C-B64B-4CB6-8837-C5719A7314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Tenure-track jobs remain hard to come by.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Pressure from outside sources (advisors, family, friends).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Concerns about “fit” with the academic environment.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Some vague sense that the Ph.D. can lead to many other places besides tenure track faculty jobs.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Soul searching before job searching.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074D5FFC-700D-4F0C-9E17-0490CD93186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Don’t expect grades alone will get you by.  Employers won’t be impressed by your degree if you cannot explain HOW having the degree makes you a strong candidate.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Begin by honestly assessing your skills, interests, values: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What fields naturally interest you?  Have these changed?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What do you want to be doing in a job?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Examples: strategic planning, data analysis, project coordination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What about a job will give you satisfaction?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Examples: salary, benefits, hours, impact on society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Soul searching before job searching.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FE6814DD-6584-422B-AB2C-3A9FD424DB3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Assess your transferable skills: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Examples: writing &amp; presentation skills, ability to translate complex concepts to new learners, long-term planning and project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Get your classmates/advisers/loved ones to help you identify what you’ve been doing all this time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Attend next month’s workshop on Marketing Yourself Outside the Academy (November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 for more assistance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Looking outside academia: where to begin.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7A0597D-7789-4A56-90CC-C164F5BD5C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Research the skill set needed in areas you enjoy. Keep in mind some of the concerns an employer might have: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Some graduate programs offer limited opportunities for teamwork/collaboration.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Can you transition to writing for non-academic audiences?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Do you have experience working at a faster pace than academia may normally require?</a:t>
            </a:r>
          </a:p>
          <a:p>
            <a:r>
              <a:rPr lang="en-US" sz="2800" dirty="0" smtClean="0"/>
              <a:t>To fill in gaps, endeavor to gain skills in a professional area: an internship, volunteer work, assistantship, committee or professional association involvement, part-time job, etc.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Looking outside academia: where to begin.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F65CFB60-02BC-40B1-8BDE-0F9CCD2BD1C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Conduct informational interviews:</a:t>
            </a:r>
          </a:p>
          <a:p>
            <a:pPr lvl="1"/>
            <a:r>
              <a:rPr lang="en-US" sz="2400" dirty="0" smtClean="0"/>
              <a:t>Seek interviewees by speaking with your network - faculty and administrators, people you have met at conferences, friends, friends of friends, contacts from the Alumni Association/ASK, etc.</a:t>
            </a:r>
          </a:p>
          <a:p>
            <a:pPr lvl="1"/>
            <a:r>
              <a:rPr lang="en-US" sz="2400" dirty="0" smtClean="0"/>
              <a:t>Your goal is not a job, but knowledge about a field.</a:t>
            </a:r>
          </a:p>
          <a:p>
            <a:pPr lvl="1"/>
            <a:r>
              <a:rPr lang="en-US" sz="2400" dirty="0" smtClean="0"/>
              <a:t>Go into these conversations prepared – know about the work they do and HAVE QUESTIONS.</a:t>
            </a:r>
          </a:p>
          <a:p>
            <a:pPr lvl="1"/>
            <a:r>
              <a:rPr lang="en-US" sz="2400" dirty="0" smtClean="0"/>
              <a:t>Always, always keep in touch—you never know when these meetings will pay off.</a:t>
            </a:r>
          </a:p>
          <a:p>
            <a:r>
              <a:rPr lang="en-US" sz="2700" dirty="0" smtClean="0"/>
              <a:t>Networking events:</a:t>
            </a:r>
          </a:p>
          <a:p>
            <a:pPr lvl="1"/>
            <a:r>
              <a:rPr lang="en-US" sz="2400" dirty="0" smtClean="0"/>
              <a:t>Student-Alumni Mentoring/Networking Night – Nov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6 pm (Regents Hall, Lewis Towers)</a:t>
            </a:r>
          </a:p>
          <a:p>
            <a:endParaRPr lang="en-US" sz="27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Non-faculty academic positions.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A617D42E-8EC7-4413-8BD5-4AD40E89A7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Consider careers at universities where your experience within academia could be an asset.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Examples include student services, administrative roles (ex. centers for teaching and learning), advising positions.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Know that these positions will not always be widely advertised—networking proves vital yet again!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Educate yourself about the field of higher education administration and seek experience while you are still a student.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Also check out university HR websites, </a:t>
            </a:r>
            <a:r>
              <a:rPr lang="en-US" sz="2400" dirty="0" smtClean="0">
                <a:hlinkClick r:id="rId2"/>
              </a:rPr>
              <a:t>www.higheredjobs.com</a:t>
            </a:r>
            <a:r>
              <a:rPr lang="en-US" sz="2400" dirty="0" smtClean="0"/>
              <a:t>, Chronicle of Higher Education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Government positions.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F4F51EF9-DA38-4E67-A00B-EC2929320D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Many government agencies hire in various capacities: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Researchers			– Technical experts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Analysts				– Linguists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Diplomats			–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Usajobs.gov is THE online application portal for federal jobs, but also consider city, state and county opportunities.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Non-profit &amp; for profit options.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14BF6B41-68E6-417A-95A7-5162918E580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Non-profit: administrative and leadership roles in cultural institutions, community organizations, professional associations, think tanks, healthcare. </a:t>
            </a:r>
          </a:p>
          <a:p>
            <a:pPr eaLnBrk="1" hangingPunct="1"/>
            <a:r>
              <a:rPr lang="en-US" sz="2800" dirty="0" smtClean="0"/>
              <a:t>For profit: roles as technical advisors, consultants, administrators, managers.</a:t>
            </a:r>
          </a:p>
          <a:p>
            <a:pPr eaLnBrk="1" hangingPunct="1"/>
            <a:r>
              <a:rPr lang="en-US" sz="2800" dirty="0" smtClean="0"/>
              <a:t>Be aware that if your work history is limited, you may have to start a level or two below your ultimate goal in order to prove yourself.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2600</TotalTime>
  <Words>969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Life Beyond the Ivory Tower: non-faculty career options</vt:lpstr>
      <vt:lpstr>Second thoughts about a faculty career?</vt:lpstr>
      <vt:lpstr>Soul searching before job searching.</vt:lpstr>
      <vt:lpstr>Soul searching before job searching.</vt:lpstr>
      <vt:lpstr>Looking outside academia: where to begin.</vt:lpstr>
      <vt:lpstr>Looking outside academia: where to begin.</vt:lpstr>
      <vt:lpstr>Non-faculty academic positions.</vt:lpstr>
      <vt:lpstr>Government positions.</vt:lpstr>
      <vt:lpstr>Non-profit &amp; for profit options.</vt:lpstr>
      <vt:lpstr>Turning your CV into a resume.</vt:lpstr>
      <vt:lpstr>Improving your interviewing skills.</vt:lpstr>
      <vt:lpstr>Identifying job opportunities.</vt:lpstr>
      <vt:lpstr>Additional Resources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Marcela Gallegos</cp:lastModifiedBy>
  <cp:revision>253</cp:revision>
  <dcterms:created xsi:type="dcterms:W3CDTF">1601-01-01T00:00:00Z</dcterms:created>
  <dcterms:modified xsi:type="dcterms:W3CDTF">2011-12-19T16:43:50Z</dcterms:modified>
</cp:coreProperties>
</file>