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13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9/6/2018</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wd.u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thedream.us/" TargetMode="External"/><Relationship Id="rId4" Type="http://schemas.openxmlformats.org/officeDocument/2006/relationships/hyperlink" Target="https://immigrantsrising.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69766" y="862746"/>
            <a:ext cx="4497355" cy="6274667"/>
            <a:chOff x="5239137" y="1329277"/>
            <a:chExt cx="4497355" cy="5885694"/>
          </a:xfrm>
        </p:grpSpPr>
        <p:sp>
          <p:nvSpPr>
            <p:cNvPr id="4" name="TextBox 3"/>
            <p:cNvSpPr txBox="1"/>
            <p:nvPr/>
          </p:nvSpPr>
          <p:spPr>
            <a:xfrm>
              <a:off x="5239137" y="5282343"/>
              <a:ext cx="4497355" cy="954107"/>
            </a:xfrm>
            <a:prstGeom prst="rect">
              <a:avLst/>
            </a:prstGeom>
            <a:noFill/>
          </p:spPr>
          <p:txBody>
            <a:bodyPr wrap="square" rtlCol="0">
              <a:spAutoFit/>
            </a:bodyPr>
            <a:lstStyle/>
            <a:p>
              <a:r>
                <a:rPr lang="en-US" sz="1400" dirty="0"/>
                <a:t>Immigration problems can impact your health or the health of a family member or neighbor.  Your doctor can help. </a:t>
              </a:r>
              <a:br>
                <a:rPr lang="en-US" sz="1400" dirty="0"/>
              </a:br>
              <a:r>
                <a:rPr lang="en-US" sz="1400" dirty="0"/>
                <a:t>This doctor’s office is a safe place to talk about your concerns and find resources.</a:t>
              </a:r>
            </a:p>
          </p:txBody>
        </p:sp>
        <p:sp>
          <p:nvSpPr>
            <p:cNvPr id="6" name="TextBox 5"/>
            <p:cNvSpPr txBox="1"/>
            <p:nvPr/>
          </p:nvSpPr>
          <p:spPr>
            <a:xfrm>
              <a:off x="5299787" y="6522098"/>
              <a:ext cx="4376057" cy="692873"/>
            </a:xfrm>
            <a:prstGeom prst="rect">
              <a:avLst/>
            </a:prstGeom>
            <a:noFill/>
          </p:spPr>
          <p:txBody>
            <a:bodyPr wrap="square" rtlCol="0">
              <a:spAutoFit/>
            </a:bodyPr>
            <a:lstStyle/>
            <a:p>
              <a:r>
                <a:rPr lang="en-US" sz="1400" b="1" dirty="0"/>
                <a:t>If you would like to talk to your doctor about problems having to do with immigration, just take this sheet into the exam room and hand it to the doctor.</a:t>
              </a:r>
              <a:endParaRPr lang="en-US" sz="1400" dirty="0"/>
            </a:p>
          </p:txBody>
        </p:sp>
        <p:sp>
          <p:nvSpPr>
            <p:cNvPr id="7" name="TextBox 6"/>
            <p:cNvSpPr txBox="1"/>
            <p:nvPr/>
          </p:nvSpPr>
          <p:spPr>
            <a:xfrm>
              <a:off x="5435080" y="1329277"/>
              <a:ext cx="4058816" cy="954107"/>
            </a:xfrm>
            <a:prstGeom prst="rect">
              <a:avLst/>
            </a:prstGeom>
            <a:noFill/>
          </p:spPr>
          <p:txBody>
            <a:bodyPr wrap="square" rtlCol="0">
              <a:spAutoFit/>
            </a:bodyPr>
            <a:lstStyle/>
            <a:p>
              <a:pPr algn="ctr"/>
              <a:r>
                <a:rPr lang="en-US" sz="2800" b="1" dirty="0">
                  <a:solidFill>
                    <a:srgbClr val="333399"/>
                  </a:solidFill>
                </a:rPr>
                <a:t>Immigration Status and Your Health</a:t>
              </a: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270588" y="261257"/>
            <a:ext cx="4553339" cy="7063472"/>
          </a:xfrm>
          <a:prstGeom prst="rect">
            <a:avLst/>
          </a:prstGeom>
          <a:noFill/>
        </p:spPr>
        <p:txBody>
          <a:bodyPr wrap="square" rtlCol="0">
            <a:spAutoFit/>
          </a:bodyPr>
          <a:lstStyle/>
          <a:p>
            <a:r>
              <a:rPr lang="en-US" sz="1200" b="1" dirty="0"/>
              <a:t>MORE RESOURCES</a:t>
            </a:r>
          </a:p>
          <a:p>
            <a:endParaRPr lang="en-US" sz="1200" b="1" dirty="0"/>
          </a:p>
          <a:p>
            <a:r>
              <a:rPr lang="en-US" sz="1200" b="1" dirty="0"/>
              <a:t>Social and Education Information for Youth that are Not Documented</a:t>
            </a:r>
            <a:br>
              <a:rPr lang="en-US" sz="1200" b="1" dirty="0"/>
            </a:br>
            <a:endParaRPr lang="en-US" sz="1200" b="1" dirty="0"/>
          </a:p>
          <a:p>
            <a:r>
              <a:rPr lang="en-US" sz="1200" dirty="0"/>
              <a:t>Young people who are not documented are sometimes called Dreamers. They often face a lot of stress for many reasons.  One reason is worry about their chance to study beyond high school.  One other reason is fear that they or a loved one could be deported. There are programs that offer information about resources. They can help people understand that others have faced these barriers and that there are ways to address them. There are also national groups that can provide helpful guidance about education opportunities: </a:t>
            </a:r>
          </a:p>
          <a:p>
            <a:endParaRPr lang="en-US" sz="1200" dirty="0"/>
          </a:p>
          <a:p>
            <a:r>
              <a:rPr lang="en-US" sz="1200" b="1" dirty="0"/>
              <a:t>National Resources</a:t>
            </a:r>
          </a:p>
          <a:p>
            <a:endParaRPr lang="en-US" sz="1200" dirty="0"/>
          </a:p>
          <a:p>
            <a:pPr marL="171450" lvl="0" indent="-171450">
              <a:buFont typeface="Arial" panose="020B0604020202020204" pitchFamily="34" charset="0"/>
              <a:buChar char="•"/>
            </a:pPr>
            <a:r>
              <a:rPr lang="en-US" sz="1200" b="1" dirty="0"/>
              <a:t>United We Dream  </a:t>
            </a:r>
            <a:br>
              <a:rPr lang="en-US" sz="1200" b="1" dirty="0"/>
            </a:br>
            <a:r>
              <a:rPr lang="en-US" sz="1200" dirty="0" smtClean="0"/>
              <a:t>unitedwedream.org/toolbox</a:t>
            </a:r>
          </a:p>
          <a:p>
            <a:pPr marL="171450" indent="-171450">
              <a:buFont typeface="Arial" panose="020B0604020202020204" pitchFamily="34" charset="0"/>
              <a:buChar char="•"/>
            </a:pPr>
            <a:r>
              <a:rPr lang="en-US" sz="1200" b="1" dirty="0"/>
              <a:t>Fwd.us</a:t>
            </a:r>
            <a:r>
              <a:rPr lang="en-US" sz="1200" dirty="0"/>
              <a:t>  </a:t>
            </a:r>
            <a:r>
              <a:rPr lang="en-US" sz="1200" dirty="0" smtClean="0">
                <a:hlinkClick r:id="rId3"/>
              </a:rPr>
              <a:t>https</a:t>
            </a:r>
            <a:r>
              <a:rPr lang="en-US" sz="1200" dirty="0">
                <a:hlinkClick r:id="rId3"/>
              </a:rPr>
              <a:t>://</a:t>
            </a:r>
            <a:r>
              <a:rPr lang="en-US" sz="1200" dirty="0" smtClean="0">
                <a:hlinkClick r:id="rId3"/>
              </a:rPr>
              <a:t>www.fwd.us</a:t>
            </a:r>
            <a:endParaRPr lang="en-US" sz="1200" dirty="0"/>
          </a:p>
          <a:p>
            <a:pPr marL="171450" lvl="0" indent="-171450">
              <a:buFont typeface="Arial" panose="020B0604020202020204" pitchFamily="34" charset="0"/>
              <a:buChar char="•"/>
            </a:pPr>
            <a:r>
              <a:rPr lang="en-US" sz="1200" b="1" dirty="0"/>
              <a:t>Scholarships A – Z  </a:t>
            </a:r>
            <a:r>
              <a:rPr lang="en-US" sz="1200" dirty="0"/>
              <a:t> </a:t>
            </a:r>
            <a:br>
              <a:rPr lang="en-US" sz="1200" dirty="0"/>
            </a:br>
            <a:r>
              <a:rPr lang="en-US" sz="1200" dirty="0"/>
              <a:t>www.scholarshipsaz.org</a:t>
            </a:r>
          </a:p>
          <a:p>
            <a:pPr marL="171450" lvl="0" indent="-171450">
              <a:buFont typeface="Arial" panose="020B0604020202020204" pitchFamily="34" charset="0"/>
              <a:buChar char="•"/>
            </a:pPr>
            <a:r>
              <a:rPr lang="en-US" sz="1200" b="1" dirty="0"/>
              <a:t>Immigrants Rising</a:t>
            </a:r>
            <a:br>
              <a:rPr lang="en-US" sz="1200" b="1" dirty="0"/>
            </a:br>
            <a:r>
              <a:rPr lang="en-US" sz="1200" dirty="0">
                <a:hlinkClick r:id="rId4"/>
              </a:rPr>
              <a:t>https://immigrantsrising.org</a:t>
            </a:r>
            <a:r>
              <a:rPr lang="en-US" sz="1200" dirty="0" smtClean="0">
                <a:hlinkClick r:id="rId4"/>
              </a:rPr>
              <a:t>/</a:t>
            </a:r>
            <a:endParaRPr lang="en-US" sz="1200" dirty="0" smtClean="0"/>
          </a:p>
          <a:p>
            <a:pPr marL="171450" indent="-171450">
              <a:buFont typeface="Arial" panose="020B0604020202020204" pitchFamily="34" charset="0"/>
              <a:buChar char="•"/>
            </a:pPr>
            <a:r>
              <a:rPr lang="en-US" sz="1200" b="1" dirty="0" err="1"/>
              <a:t>TheDreamUS</a:t>
            </a:r>
            <a:r>
              <a:rPr lang="en-US" sz="1200" dirty="0"/>
              <a:t>  </a:t>
            </a:r>
            <a:r>
              <a:rPr lang="en-US" sz="1200" dirty="0">
                <a:hlinkClick r:id="rId5"/>
              </a:rPr>
              <a:t>www.thedream.us</a:t>
            </a:r>
            <a:endParaRPr lang="en-US" sz="1200" dirty="0"/>
          </a:p>
          <a:p>
            <a:pPr marL="171450" lvl="0" indent="-171450">
              <a:buFont typeface="Arial" panose="020B0604020202020204" pitchFamily="34" charset="0"/>
              <a:buChar char="•"/>
            </a:pPr>
            <a:endParaRPr lang="en-US" sz="1200" dirty="0" smtClean="0"/>
          </a:p>
          <a:p>
            <a:pPr marL="171450" indent="-171450">
              <a:buFont typeface="Arial" panose="020B0604020202020204" pitchFamily="34" charset="0"/>
              <a:buChar char="•"/>
            </a:pPr>
            <a:endParaRPr lang="en-US" sz="1200" b="1" dirty="0"/>
          </a:p>
          <a:p>
            <a:pPr marL="171450" indent="-171450">
              <a:buFont typeface="Arial" panose="020B0604020202020204" pitchFamily="34" charset="0"/>
              <a:buChar char="•"/>
            </a:pPr>
            <a:endParaRPr lang="en-US" sz="1200" dirty="0"/>
          </a:p>
          <a:p>
            <a:r>
              <a:rPr lang="en-US" sz="1200" b="1" dirty="0"/>
              <a:t>Local Youth or Educational Resources </a:t>
            </a:r>
            <a:r>
              <a:rPr lang="en-US" sz="1200" dirty="0"/>
              <a:t/>
            </a:r>
            <a:br>
              <a:rPr lang="en-US" sz="1200" dirty="0"/>
            </a:br>
            <a:r>
              <a:rPr lang="en-US" sz="1100" dirty="0">
                <a:latin typeface="Georgia" panose="02040502050405020303" pitchFamily="18" charset="0"/>
              </a:rPr>
              <a:t>[Doctor or clinic staff: write in advance any local resources such as youth support groups or educational resources available locally to counsel young people who are not documented.]  </a:t>
            </a:r>
          </a:p>
          <a:p>
            <a:r>
              <a:rPr lang="en-US" dirty="0"/>
              <a:t> _____________________________________</a:t>
            </a:r>
            <a:br>
              <a:rPr lang="en-US" dirty="0"/>
            </a:br>
            <a:r>
              <a:rPr lang="en-US" dirty="0"/>
              <a:t>_____________________________________</a:t>
            </a:r>
            <a:br>
              <a:rPr lang="en-US" dirty="0"/>
            </a:br>
            <a:r>
              <a:rPr lang="en-US" dirty="0"/>
              <a:t>_____________________________________</a:t>
            </a:r>
            <a:br>
              <a:rPr lang="en-US" dirty="0"/>
            </a:br>
            <a:r>
              <a:rPr lang="en-US" dirty="0"/>
              <a:t>_____________________________________</a:t>
            </a:r>
          </a:p>
          <a:p>
            <a:r>
              <a:rPr lang="en-US" sz="1200" dirty="0"/>
              <a:t> </a:t>
            </a:r>
          </a:p>
        </p:txBody>
      </p:sp>
    </p:spTree>
    <p:extLst>
      <p:ext uri="{BB962C8B-B14F-4D97-AF65-F5344CB8AC3E}">
        <p14:creationId xmlns:p14="http://schemas.microsoft.com/office/powerpoint/2010/main" val="354146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927" y="322262"/>
            <a:ext cx="4590661" cy="2677656"/>
          </a:xfrm>
          <a:prstGeom prst="rect">
            <a:avLst/>
          </a:prstGeom>
          <a:noFill/>
        </p:spPr>
        <p:txBody>
          <a:bodyPr wrap="square" rtlCol="0">
            <a:spAutoFit/>
          </a:bodyPr>
          <a:lstStyle/>
          <a:p>
            <a:r>
              <a:rPr lang="en-US" sz="1200" dirty="0"/>
              <a:t>You do not have to talk to your doctor about your immigration status.  If you need health care and you do not have insurance, the doctor will help find out if you can qualify for other programs like Medicaid. </a:t>
            </a:r>
          </a:p>
          <a:p>
            <a:r>
              <a:rPr lang="en-US" sz="1200" dirty="0"/>
              <a:t/>
            </a:r>
            <a:br>
              <a:rPr lang="en-US" sz="1200" dirty="0"/>
            </a:br>
            <a:r>
              <a:rPr lang="en-US" sz="1200" dirty="0"/>
              <a:t>If you know you will not be able to qualify, you can just say “I do not qualify for health insurance and do not wish to apply.” </a:t>
            </a:r>
          </a:p>
          <a:p>
            <a:endParaRPr lang="en-US" sz="1200" dirty="0"/>
          </a:p>
          <a:p>
            <a:r>
              <a:rPr lang="en-US" sz="1200" dirty="0"/>
              <a:t>Many people suffer from stress and health problems caused by worries that have to with immigration status.  That is why the doctor listed below has pledged to be as helpful as she or he can be in helping.  If you are suffering from these worries, you are welcome to talk about them with this doctor.  This doctor has taken a pledge in order to help you feel safe in talking about this together.</a:t>
            </a:r>
          </a:p>
          <a:p>
            <a:endParaRPr lang="en-US" sz="1200" dirty="0"/>
          </a:p>
        </p:txBody>
      </p:sp>
      <p:sp>
        <p:nvSpPr>
          <p:cNvPr id="3" name="TextBox 2"/>
          <p:cNvSpPr txBox="1"/>
          <p:nvPr/>
        </p:nvSpPr>
        <p:spPr>
          <a:xfrm>
            <a:off x="5309119" y="322262"/>
            <a:ext cx="4450702" cy="5847755"/>
          </a:xfrm>
          <a:prstGeom prst="rect">
            <a:avLst/>
          </a:prstGeom>
          <a:noFill/>
        </p:spPr>
        <p:txBody>
          <a:bodyPr wrap="square" rtlCol="0">
            <a:spAutoFit/>
          </a:bodyPr>
          <a:lstStyle/>
          <a:p>
            <a:r>
              <a:rPr lang="en-US" sz="1200" b="1" dirty="0"/>
              <a:t>RESOURCES:</a:t>
            </a:r>
            <a:r>
              <a:rPr lang="en-US" sz="1200" b="1" u="sng" dirty="0"/>
              <a:t/>
            </a:r>
            <a:br>
              <a:rPr lang="en-US" sz="1200" b="1" u="sng" dirty="0"/>
            </a:br>
            <a:endParaRPr lang="en-US" sz="1200" dirty="0"/>
          </a:p>
          <a:p>
            <a:r>
              <a:rPr lang="en-US" sz="1200" b="1" dirty="0"/>
              <a:t>Legal</a:t>
            </a:r>
            <a:endParaRPr lang="en-US" sz="1200" dirty="0"/>
          </a:p>
          <a:p>
            <a:r>
              <a:rPr lang="en-US" sz="1200" dirty="0"/>
              <a:t>We suggest that you find and attend a “Know Your Rights” training that is offered by a qualified legal services group. If you cannot find a training nearby, you can look online for know your rights resources.  Be sure that your family knows what to do if ICE agents come to your door.  Be sure to make a safety plan about what to do if you are detained and you have children who need to be cared for.</a:t>
            </a:r>
          </a:p>
          <a:p>
            <a:pPr lvl="0"/>
            <a:endParaRPr lang="en-US" sz="1200" b="1" dirty="0"/>
          </a:p>
          <a:p>
            <a:pPr lvl="0"/>
            <a:r>
              <a:rPr lang="en-US" sz="1200" b="1" dirty="0"/>
              <a:t>ACLU</a:t>
            </a:r>
            <a:r>
              <a:rPr lang="en-US" sz="1200" dirty="0"/>
              <a:t/>
            </a:r>
            <a:br>
              <a:rPr lang="en-US" sz="1200" dirty="0"/>
            </a:br>
            <a:r>
              <a:rPr lang="en-US" sz="1200" dirty="0"/>
              <a:t>www.aclu.org/know-your-rights</a:t>
            </a:r>
            <a:br>
              <a:rPr lang="en-US" sz="1200" dirty="0"/>
            </a:br>
            <a:endParaRPr lang="en-US" sz="1200" dirty="0"/>
          </a:p>
          <a:p>
            <a:pPr lvl="0"/>
            <a:r>
              <a:rPr lang="en-US" sz="1200" b="1" dirty="0"/>
              <a:t>National Immigrant Justice Center (NIJC) </a:t>
            </a:r>
            <a:r>
              <a:rPr lang="en-US" sz="1200" dirty="0"/>
              <a:t>www.immigrantjustice.org/know-your-rights/know-your-rights-amid-harsher-immigration-enforcement-webinar </a:t>
            </a:r>
          </a:p>
          <a:p>
            <a:endParaRPr lang="en-US" sz="1200" dirty="0"/>
          </a:p>
          <a:p>
            <a:r>
              <a:rPr lang="en-US" sz="1200" b="1" dirty="0"/>
              <a:t>Local Legal Resources </a:t>
            </a:r>
            <a:r>
              <a:rPr lang="en-US" sz="1200" dirty="0"/>
              <a:t/>
            </a:r>
            <a:br>
              <a:rPr lang="en-US" sz="1200" dirty="0"/>
            </a:br>
            <a:r>
              <a:rPr lang="en-US" sz="1100" dirty="0">
                <a:latin typeface="Georgia" panose="02040502050405020303" pitchFamily="18" charset="0"/>
              </a:rPr>
              <a:t>[Doctor or clinic staff: write in advance any local resources such as an immigration law clinic at your local university or any community organizations that can provide referrals to legal services. Then delete this text.]</a:t>
            </a:r>
          </a:p>
          <a:p>
            <a:r>
              <a:rPr lang="en-US" dirty="0"/>
              <a:t>_____________________________________</a:t>
            </a:r>
            <a:br>
              <a:rPr lang="en-US" dirty="0"/>
            </a:br>
            <a:r>
              <a:rPr lang="en-US" dirty="0"/>
              <a:t>_____________________________________</a:t>
            </a:r>
            <a:br>
              <a:rPr lang="en-US" dirty="0"/>
            </a:br>
            <a:r>
              <a:rPr lang="en-US" dirty="0"/>
              <a:t>_____________________________________</a:t>
            </a:r>
            <a:br>
              <a:rPr lang="en-US" dirty="0"/>
            </a:br>
            <a:r>
              <a:rPr lang="en-US" dirty="0"/>
              <a:t>_____________________________________</a:t>
            </a:r>
          </a:p>
          <a:p>
            <a:endParaRPr lang="en-US" dirty="0"/>
          </a:p>
          <a:p>
            <a:r>
              <a:rPr lang="en-US" sz="1200" b="1" dirty="0"/>
              <a:t>MORE RESOURCES: Social and Educational Information for Youth that are Not Documented, on next page</a:t>
            </a:r>
            <a:r>
              <a:rPr lang="en-US" sz="1200" b="1" i="1" dirty="0"/>
              <a:t>.</a:t>
            </a:r>
            <a:endParaRPr lang="en-US" sz="1200" i="1" dirty="0"/>
          </a:p>
        </p:txBody>
      </p:sp>
      <p:sp>
        <p:nvSpPr>
          <p:cNvPr id="5" name="TextBox 4"/>
          <p:cNvSpPr txBox="1"/>
          <p:nvPr/>
        </p:nvSpPr>
        <p:spPr>
          <a:xfrm>
            <a:off x="251926" y="2999918"/>
            <a:ext cx="4590661" cy="4370427"/>
          </a:xfrm>
          <a:prstGeom prst="rect">
            <a:avLst/>
          </a:prstGeom>
          <a:solidFill>
            <a:schemeClr val="bg1">
              <a:lumMod val="75000"/>
            </a:schemeClr>
          </a:solidFill>
          <a:ln>
            <a:solidFill>
              <a:schemeClr val="bg1">
                <a:lumMod val="75000"/>
              </a:schemeClr>
            </a:solidFill>
          </a:ln>
        </p:spPr>
        <p:txBody>
          <a:bodyPr wrap="square" rtlCol="0">
            <a:spAutoFit/>
          </a:bodyPr>
          <a:lstStyle/>
          <a:p>
            <a:r>
              <a:rPr lang="en-US" sz="1400" b="1" dirty="0"/>
              <a:t>The Sanctuary Doctor’s Pledge</a:t>
            </a:r>
            <a:r>
              <a:rPr lang="en-US" sz="1400" b="1" u="sng" dirty="0"/>
              <a:t/>
            </a:r>
            <a:br>
              <a:rPr lang="en-US" sz="1400" b="1" u="sng" dirty="0"/>
            </a:br>
            <a:endParaRPr lang="en-US" sz="1400" dirty="0"/>
          </a:p>
          <a:p>
            <a:r>
              <a:rPr lang="en-US" sz="1400" dirty="0"/>
              <a:t>I, </a:t>
            </a:r>
            <a:r>
              <a:rPr lang="en-US" sz="1400" u="sng" dirty="0"/>
              <a:t>                                    </a:t>
            </a:r>
            <a:r>
              <a:rPr lang="en-US" sz="1400" dirty="0"/>
              <a:t>  am a</a:t>
            </a:r>
            <a:r>
              <a:rPr lang="en-US" sz="1400" b="1" i="1" dirty="0"/>
              <a:t> </a:t>
            </a:r>
            <a:r>
              <a:rPr lang="en-US" sz="1400" b="1" dirty="0"/>
              <a:t>Sanctuary Doctor</a:t>
            </a:r>
            <a:endParaRPr lang="en-US" sz="1400" dirty="0"/>
          </a:p>
          <a:p>
            <a:r>
              <a:rPr lang="en-US" sz="1400" dirty="0"/>
              <a:t>[</a:t>
            </a:r>
            <a:r>
              <a:rPr lang="en-US" sz="1100" dirty="0">
                <a:latin typeface="Georgia" panose="02040502050405020303" pitchFamily="18" charset="0"/>
              </a:rPr>
              <a:t>For a clinic or group practice, replace with, “</a:t>
            </a:r>
            <a:r>
              <a:rPr lang="en-US" sz="1100" b="1" dirty="0">
                <a:latin typeface="Georgia" panose="02040502050405020303" pitchFamily="18" charset="0"/>
              </a:rPr>
              <a:t>We are Sanctuary Doctors</a:t>
            </a:r>
            <a:r>
              <a:rPr lang="en-US" sz="1100" dirty="0">
                <a:latin typeface="Georgia" panose="02040502050405020303" pitchFamily="18" charset="0"/>
              </a:rPr>
              <a:t>”. Then delete this text.]</a:t>
            </a:r>
          </a:p>
          <a:p>
            <a:r>
              <a:rPr lang="en-US" dirty="0"/>
              <a:t> </a:t>
            </a:r>
          </a:p>
          <a:p>
            <a:r>
              <a:rPr lang="en-US" sz="1400" dirty="0"/>
              <a:t>This means that I pledge to do my best: </a:t>
            </a:r>
            <a:r>
              <a:rPr lang="en-US" sz="1100" dirty="0"/>
              <a:t>[</a:t>
            </a:r>
            <a:r>
              <a:rPr lang="en-US" sz="1100" dirty="0">
                <a:latin typeface="Georgia" panose="02040502050405020303" pitchFamily="18" charset="0"/>
              </a:rPr>
              <a:t>For a clinic or group practice, replace “I” with “we”, then delete this text.]</a:t>
            </a:r>
            <a:endParaRPr lang="en-US" sz="1100" dirty="0"/>
          </a:p>
          <a:p>
            <a:pPr marL="285750" lvl="0" indent="-285750" fontAlgn="base">
              <a:buFont typeface="Arial" panose="020B0604020202020204" pitchFamily="34" charset="0"/>
              <a:buChar char="•"/>
            </a:pPr>
            <a:r>
              <a:rPr lang="en-US" sz="1400" dirty="0"/>
              <a:t>To listen to you express the ways that problems having to do with immigration may be affecting you.</a:t>
            </a:r>
          </a:p>
          <a:p>
            <a:pPr marL="285750" lvl="0" indent="-285750" fontAlgn="base">
              <a:buFont typeface="Arial" panose="020B0604020202020204" pitchFamily="34" charset="0"/>
              <a:buChar char="•"/>
            </a:pPr>
            <a:r>
              <a:rPr lang="en-US" sz="1400" dirty="0"/>
              <a:t>To </a:t>
            </a:r>
            <a:r>
              <a:rPr lang="en-US" sz="1400" b="1" dirty="0"/>
              <a:t>not </a:t>
            </a:r>
            <a:r>
              <a:rPr lang="en-US" sz="1400" dirty="0"/>
              <a:t>record your immigration status in any medical records.</a:t>
            </a:r>
          </a:p>
          <a:p>
            <a:pPr marL="285750" lvl="0" indent="-285750" fontAlgn="base">
              <a:buFont typeface="Arial" panose="020B0604020202020204" pitchFamily="34" charset="0"/>
              <a:buChar char="•"/>
            </a:pPr>
            <a:r>
              <a:rPr lang="en-US" sz="1400" dirty="0"/>
              <a:t>To work with you to find ways to reduce the stress that immigration issues might be causing you, your family, and your community.</a:t>
            </a:r>
          </a:p>
          <a:p>
            <a:pPr marL="285750" lvl="0" indent="-285750" fontAlgn="base">
              <a:buFont typeface="Arial" panose="020B0604020202020204" pitchFamily="34" charset="0"/>
              <a:buChar char="•"/>
            </a:pPr>
            <a:r>
              <a:rPr lang="en-US" sz="1400" dirty="0"/>
              <a:t>To refer you to resources that may be able to assist with social or legal support.</a:t>
            </a:r>
          </a:p>
          <a:p>
            <a:endParaRPr lang="en-US" sz="1400" dirty="0"/>
          </a:p>
          <a:p>
            <a:r>
              <a:rPr lang="en-US" sz="1400" dirty="0"/>
              <a:t>Faithfully,</a:t>
            </a:r>
          </a:p>
          <a:p>
            <a:r>
              <a:rPr lang="en-US" sz="1400" dirty="0"/>
              <a:t>[</a:t>
            </a:r>
            <a:r>
              <a:rPr lang="en-US" sz="1100" dirty="0">
                <a:latin typeface="Georgia" panose="02040502050405020303" pitchFamily="18" charset="0"/>
              </a:rPr>
              <a:t>Name, MD or DO or name of practice group or organization</a:t>
            </a:r>
            <a:r>
              <a:rPr lang="en-US" sz="1400" dirty="0"/>
              <a:t>]</a:t>
            </a:r>
          </a:p>
        </p:txBody>
      </p:sp>
    </p:spTree>
    <p:extLst>
      <p:ext uri="{BB962C8B-B14F-4D97-AF65-F5344CB8AC3E}">
        <p14:creationId xmlns:p14="http://schemas.microsoft.com/office/powerpoint/2010/main" val="196792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2997</TotalTime>
  <Words>118</Words>
  <Application>Microsoft Office PowerPoint</Application>
  <PresentationFormat>Custom</PresentationFormat>
  <Paragraphs>48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Georgia</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27</cp:revision>
  <cp:lastPrinted>2018-05-07T02:42:17Z</cp:lastPrinted>
  <dcterms:created xsi:type="dcterms:W3CDTF">2017-05-23T18:19:23Z</dcterms:created>
  <dcterms:modified xsi:type="dcterms:W3CDTF">2018-09-06T14:19:13Z</dcterms:modified>
</cp:coreProperties>
</file>