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68" r:id="rId2"/>
    <p:sldId id="299" r:id="rId3"/>
    <p:sldId id="300" r:id="rId4"/>
    <p:sldId id="301" r:id="rId5"/>
    <p:sldId id="312" r:id="rId6"/>
    <p:sldId id="303" r:id="rId7"/>
    <p:sldId id="304" r:id="rId8"/>
    <p:sldId id="316" r:id="rId9"/>
    <p:sldId id="305" r:id="rId10"/>
    <p:sldId id="306" r:id="rId11"/>
    <p:sldId id="307" r:id="rId12"/>
    <p:sldId id="311" r:id="rId13"/>
    <p:sldId id="313" r:id="rId14"/>
    <p:sldId id="310" r:id="rId15"/>
    <p:sldId id="314" r:id="rId16"/>
    <p:sldId id="315" r:id="rId17"/>
    <p:sldId id="258" r:id="rId1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 R Mc Coy" initials="PRM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16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58365-7D6C-4747-9DE6-450789F301D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54B4E-23D4-4684-9CDE-CEC288C3C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9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0D83-483F-42E3-94E7-A18D3DD4F4D5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011E-E71B-4DAD-A784-BD49E0341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34A5-B1EF-47D8-9D39-E09E9FE0D61D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1041-5447-4D7E-9CB0-75902C467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15B1-08D9-4CDE-9082-9CB62568D84C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9BFA-ACB1-4ABD-AFC5-0AC95AAB0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4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11686-2AE4-43E7-8647-9BABE2702549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8D78-C6DA-4BB2-8AD9-F2FBF0FEB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8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6217-475F-4397-B166-95C70660F665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F580-BF28-4C80-AFF9-5FC9A05C0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5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DF5A0-C24C-4424-A96F-8357ACFB18D7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1C50-EC80-41AE-8874-FA0161125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8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57886-1E49-457F-9DA2-C5F3DA9CAB28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00FC-9BC3-4657-A35F-65211E546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8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AAC13-619E-4D58-909F-0C8BF60ED8B5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945B-CEED-4E95-84D0-2EF1350D4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6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37482-D2C1-4635-9931-6069B34670FC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F68D-AD7E-4BD2-B71B-821AD6F91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3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285C-E775-4F85-AF83-61840C16D88E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B753-A1CF-4056-B02B-8F5BF8AC8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6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9071-097B-4A54-88DC-6B7327152B33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E92E-BDEB-414C-BA17-54E1A574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9B06488-EA08-43A7-A72C-DB695E7FAE81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7B31639-6D31-4E2B-9732-4C9211251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c.edu/quinlan/mba/mba-application/index.s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a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c.edu/quinlan/mba/mba-application/index.s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a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heckersMaroonFina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0" y="213360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600" b="1" dirty="0" smtClean="0">
                <a:solidFill>
                  <a:schemeClr val="bg1"/>
                </a:solidFill>
                <a:cs typeface="Arial" pitchFamily="34" charset="0"/>
              </a:rPr>
              <a:t>B.S./M.B.A</a:t>
            </a:r>
          </a:p>
          <a:p>
            <a:pPr algn="ctr" eaLnBrk="1" hangingPunct="1"/>
            <a:r>
              <a:rPr lang="en-US" sz="6600" b="1" dirty="0" smtClean="0">
                <a:solidFill>
                  <a:schemeClr val="bg1"/>
                </a:solidFill>
                <a:cs typeface="Arial" pitchFamily="34" charset="0"/>
              </a:rPr>
              <a:t>Information Session</a:t>
            </a:r>
            <a:endParaRPr lang="en-US" sz="6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-25400" y="8382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spc="100" dirty="0" smtClean="0">
                <a:solidFill>
                  <a:schemeClr val="bg1"/>
                </a:solidFill>
                <a:cs typeface="Arial" charset="0"/>
              </a:rPr>
              <a:t>GRADUATE PROGRAMS</a:t>
            </a:r>
          </a:p>
        </p:txBody>
      </p:sp>
      <p:pic>
        <p:nvPicPr>
          <p:cNvPr id="2053" name="Picture 1" descr="quinlan_horizontal_reverse_colo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5105400"/>
            <a:ext cx="29718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BS/MBA Course Waivers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Waivers can come from ISOM 400 and Fundamental Core </a:t>
            </a:r>
            <a:r>
              <a:rPr lang="en-US" sz="2800" dirty="0" smtClean="0"/>
              <a:t>courses only</a:t>
            </a:r>
            <a:endParaRPr lang="en-US" sz="2800" dirty="0"/>
          </a:p>
          <a:p>
            <a:pPr eaLnBrk="1" hangingPunct="1"/>
            <a:r>
              <a:rPr lang="en-US" sz="2800" dirty="0"/>
              <a:t>3 common waivers for BS/MBA students:  Statistics, Calculus, Economics</a:t>
            </a:r>
          </a:p>
          <a:p>
            <a:pPr eaLnBrk="1" hangingPunct="1"/>
            <a:r>
              <a:rPr lang="en-US" sz="2800" dirty="0"/>
              <a:t>Grade of “B” or higher required in at least two undergraduate courses per subject area (Business Ethics for MGMT does not count)</a:t>
            </a:r>
          </a:p>
          <a:p>
            <a:pPr eaLnBrk="1" hangingPunct="1"/>
            <a:r>
              <a:rPr lang="en-US" sz="2800" dirty="0"/>
              <a:t> ISOM 491 </a:t>
            </a:r>
            <a:r>
              <a:rPr lang="en-US" sz="2800" dirty="0" smtClean="0"/>
              <a:t>and ISOM 400 require </a:t>
            </a:r>
            <a:r>
              <a:rPr lang="en-US" sz="2800" dirty="0"/>
              <a:t>only </a:t>
            </a:r>
            <a:r>
              <a:rPr lang="en-US" sz="2800" u="sng" dirty="0"/>
              <a:t>one</a:t>
            </a:r>
            <a:r>
              <a:rPr lang="en-US" sz="2800" dirty="0"/>
              <a:t> undergraduate statistics course to waive with grade of “B” or higher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0033"/>
                </a:solidFill>
              </a:rPr>
              <a:t/>
            </a:r>
            <a:br>
              <a:rPr lang="en-US" b="1" dirty="0" smtClean="0">
                <a:solidFill>
                  <a:srgbClr val="990033"/>
                </a:solidFill>
              </a:rPr>
            </a:br>
            <a:r>
              <a:rPr lang="en-US" b="1" dirty="0">
                <a:solidFill>
                  <a:srgbClr val="990033"/>
                </a:solidFill>
              </a:rPr>
              <a:t/>
            </a:r>
            <a:br>
              <a:rPr lang="en-US" b="1" dirty="0">
                <a:solidFill>
                  <a:srgbClr val="990033"/>
                </a:solidFill>
              </a:rPr>
            </a:br>
            <a:r>
              <a:rPr lang="en-US" b="1" dirty="0" smtClean="0">
                <a:solidFill>
                  <a:srgbClr val="990033"/>
                </a:solidFill>
              </a:rPr>
              <a:t>Typical Course Waivers in </a:t>
            </a:r>
            <a:br>
              <a:rPr lang="en-US" b="1" dirty="0" smtClean="0">
                <a:solidFill>
                  <a:srgbClr val="990033"/>
                </a:solidFill>
              </a:rPr>
            </a:br>
            <a:r>
              <a:rPr lang="en-US" b="1" dirty="0" smtClean="0">
                <a:solidFill>
                  <a:srgbClr val="990033"/>
                </a:solidFill>
              </a:rPr>
              <a:t>MBA Core</a:t>
            </a:r>
            <a:br>
              <a:rPr lang="en-US" b="1" dirty="0" smtClean="0">
                <a:solidFill>
                  <a:srgbClr val="990033"/>
                </a:solidFill>
              </a:rPr>
            </a:br>
            <a:r>
              <a:rPr lang="en-US" b="1" dirty="0">
                <a:solidFill>
                  <a:srgbClr val="990033"/>
                </a:solidFill>
              </a:rPr>
              <a:t/>
            </a:r>
            <a:br>
              <a:rPr lang="en-US" b="1" dirty="0">
                <a:solidFill>
                  <a:srgbClr val="990033"/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99465"/>
              </p:ext>
            </p:extLst>
          </p:nvPr>
        </p:nvGraphicFramePr>
        <p:xfrm>
          <a:off x="533400" y="2286000"/>
          <a:ext cx="8229600" cy="229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Required MBA Course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 be Waived with a “B” or higher in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following undergraduate courses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ISOM</a:t>
                      </a:r>
                      <a:r>
                        <a:rPr lang="en-US" baseline="0" dirty="0" smtClean="0"/>
                        <a:t> 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131 or 161 or equivalent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ISOM</a:t>
                      </a:r>
                      <a:r>
                        <a:rPr lang="en-US" baseline="0" dirty="0" smtClean="0"/>
                        <a:t> 491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335 (Biostatistics) or other</a:t>
                      </a:r>
                      <a:r>
                        <a:rPr lang="en-US" baseline="0" dirty="0" smtClean="0"/>
                        <a:t> equivalent statistics course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 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 201 &amp; 202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What is “professionalism” and how does it relate to the </a:t>
            </a:r>
            <a:r>
              <a:rPr lang="en-US" dirty="0" smtClean="0">
                <a:solidFill>
                  <a:srgbClr val="990033"/>
                </a:solidFill>
              </a:rPr>
              <a:t>MBA?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Level of professionalism </a:t>
            </a:r>
            <a:r>
              <a:rPr lang="en-US" sz="2800" u="sng" dirty="0"/>
              <a:t>should be comparable to any corporate environment: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Active class/group participation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Effective, respectful communications with faculty, staff and colleagues – regardless of circumstances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Regular class attendance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Prompt arrivals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Prompt submission of quality deliverables (i.e., assignments)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Professional courtesies to faculty and colleagues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Minimal use of cell phones &amp; pagers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990033"/>
                </a:solidFill>
              </a:rPr>
              <a:t>Comparison b</a:t>
            </a:r>
            <a:r>
              <a:rPr lang="en-US" sz="2800" dirty="0" smtClean="0">
                <a:solidFill>
                  <a:srgbClr val="990033"/>
                </a:solidFill>
              </a:rPr>
              <a:t>etween </a:t>
            </a:r>
            <a:r>
              <a:rPr lang="en-US" sz="2800" dirty="0">
                <a:solidFill>
                  <a:srgbClr val="990033"/>
                </a:solidFill>
              </a:rPr>
              <a:t>BS/MBA and </a:t>
            </a:r>
            <a:r>
              <a:rPr lang="en-US" sz="2800" dirty="0" smtClean="0">
                <a:solidFill>
                  <a:srgbClr val="990033"/>
                </a:solidFill>
              </a:rPr>
              <a:t/>
            </a:r>
            <a:br>
              <a:rPr lang="en-US" sz="2800" dirty="0" smtClean="0">
                <a:solidFill>
                  <a:srgbClr val="990033"/>
                </a:solidFill>
              </a:rPr>
            </a:br>
            <a:r>
              <a:rPr lang="en-US" sz="2800" dirty="0" smtClean="0">
                <a:solidFill>
                  <a:srgbClr val="990033"/>
                </a:solidFill>
              </a:rPr>
              <a:t>“regular</a:t>
            </a:r>
            <a:r>
              <a:rPr lang="en-US" sz="2800" dirty="0">
                <a:solidFill>
                  <a:srgbClr val="990033"/>
                </a:solidFill>
              </a:rPr>
              <a:t>” </a:t>
            </a:r>
            <a:r>
              <a:rPr lang="en-US" sz="2800" dirty="0" smtClean="0">
                <a:solidFill>
                  <a:srgbClr val="990033"/>
                </a:solidFill>
              </a:rPr>
              <a:t>MBA Program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BS/MBA students generally take 2 </a:t>
            </a:r>
            <a:r>
              <a:rPr lang="en-US" sz="2400" dirty="0" smtClean="0"/>
              <a:t>MBA </a:t>
            </a:r>
            <a:r>
              <a:rPr lang="en-US" sz="2400" dirty="0"/>
              <a:t>courses while still undergraduates; regular MBA students do not.</a:t>
            </a:r>
          </a:p>
          <a:p>
            <a:pPr eaLnBrk="1" hangingPunct="1"/>
            <a:r>
              <a:rPr lang="en-US" sz="2400" dirty="0"/>
              <a:t>BS/MBA students have strict application deadline &amp; the program admits twice per year; regular MBA students can apply &amp; enroll in any of the four quarters.</a:t>
            </a:r>
          </a:p>
          <a:p>
            <a:pPr eaLnBrk="1" hangingPunct="1"/>
            <a:r>
              <a:rPr lang="en-US" sz="2400" dirty="0"/>
              <a:t>All students eligible for same MBA course waivers (coursework taken during the last 7 years can be used to calculate waivers)</a:t>
            </a:r>
          </a:p>
          <a:p>
            <a:pPr eaLnBrk="1" hangingPunct="1"/>
            <a:r>
              <a:rPr lang="en-US" sz="2400" dirty="0"/>
              <a:t>Most other aspects are the same; all other aspects being equal, someone in the traditional MBA program might take approximately </a:t>
            </a:r>
            <a:r>
              <a:rPr lang="en-US" sz="2400" b="1" dirty="0"/>
              <a:t>one quarter longer </a:t>
            </a:r>
            <a:r>
              <a:rPr lang="en-US" sz="2400" dirty="0"/>
              <a:t>to complete the program than someone in the formal BS/MBA program</a:t>
            </a:r>
          </a:p>
          <a:p>
            <a:pPr eaLnBrk="1" hangingPunct="1"/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Admissions Process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b="1" u="sng" dirty="0"/>
              <a:t>Completed </a:t>
            </a:r>
            <a:r>
              <a:rPr lang="en-US" b="1" u="sng" dirty="0" smtClean="0"/>
              <a:t>Application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b="1" u="sng" dirty="0">
                <a:hlinkClick r:id="rId3"/>
              </a:rPr>
              <a:t>http://</a:t>
            </a:r>
            <a:r>
              <a:rPr lang="en-US" b="1" u="sng" dirty="0" smtClean="0">
                <a:hlinkClick r:id="rId3"/>
              </a:rPr>
              <a:t>www.luc.edu/quinlan/mba/mba-application/index.shtml</a:t>
            </a:r>
            <a:endParaRPr lang="en-US" b="1" u="sng" dirty="0" smtClean="0"/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dirty="0"/>
              <a:t>Choose “BS/MBA” under the “Dual Degree” section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Statement of Purpose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2 Letters of Recommendation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Resume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Official transcripts from all schools from which you received college credit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GMAT  (</a:t>
            </a:r>
            <a:r>
              <a:rPr lang="en-US" dirty="0">
                <a:hlinkClick r:id="rId4"/>
              </a:rPr>
              <a:t>www.mba.com</a:t>
            </a:r>
            <a:r>
              <a:rPr lang="en-US" dirty="0"/>
              <a:t> to locate a testing center and date and to register for exam</a:t>
            </a:r>
            <a:r>
              <a:rPr lang="en-US" dirty="0" smtClean="0"/>
              <a:t>) or GRE exam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Average GMAT total </a:t>
            </a:r>
            <a:r>
              <a:rPr lang="en-US" dirty="0" smtClean="0"/>
              <a:t>score: ~ </a:t>
            </a:r>
            <a:r>
              <a:rPr lang="en-US" dirty="0"/>
              <a:t>580 for </a:t>
            </a:r>
            <a:r>
              <a:rPr lang="en-US" dirty="0" smtClean="0"/>
              <a:t>BS/MBA </a:t>
            </a:r>
            <a:r>
              <a:rPr lang="en-US" dirty="0"/>
              <a:t>students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dirty="0"/>
              <a:t>Average cumulative GPA of ~3.4; minimum cumulative GPA of 3.2 </a:t>
            </a:r>
            <a:r>
              <a:rPr lang="en-US" dirty="0" smtClean="0"/>
              <a:t>required for dual BS/MBA program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471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990033"/>
                </a:solidFill>
              </a:rPr>
              <a:t>Time Line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b="1" u="sng" dirty="0"/>
              <a:t>Senior Year – First Semester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Apply to the MBA program (by </a:t>
            </a:r>
            <a:r>
              <a:rPr lang="en-US" sz="2200" dirty="0" smtClean="0"/>
              <a:t>11/1 </a:t>
            </a:r>
            <a:r>
              <a:rPr lang="en-US" sz="2200" dirty="0"/>
              <a:t>for Spring quarter; by </a:t>
            </a:r>
            <a:r>
              <a:rPr lang="en-US" sz="2200" dirty="0" smtClean="0"/>
              <a:t>4/1 </a:t>
            </a:r>
            <a:r>
              <a:rPr lang="en-US" sz="2200" dirty="0"/>
              <a:t>for Fall quarter</a:t>
            </a:r>
            <a:r>
              <a:rPr lang="en-US" sz="22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www.luc.edu/quinlan/mba/mba-application/index.shtml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Choose </a:t>
            </a:r>
            <a:r>
              <a:rPr lang="en-US" sz="2200" dirty="0"/>
              <a:t>“BS/MBA” under the “Dual Degree” section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 Take GMAT (</a:t>
            </a:r>
            <a:r>
              <a:rPr lang="en-US" sz="2200" dirty="0">
                <a:hlinkClick r:id="rId4"/>
              </a:rPr>
              <a:t>www.mba.com</a:t>
            </a:r>
            <a:r>
              <a:rPr lang="en-US" sz="2200" dirty="0" smtClean="0"/>
              <a:t>) or GRE exam</a:t>
            </a:r>
            <a:endParaRPr lang="en-US" sz="2200" dirty="0"/>
          </a:p>
          <a:p>
            <a:pPr eaLnBrk="1" hangingPunct="1">
              <a:lnSpc>
                <a:spcPct val="80000"/>
              </a:lnSpc>
            </a:pPr>
            <a:endParaRPr lang="en-US" sz="2200" b="1" u="sng" dirty="0"/>
          </a:p>
          <a:p>
            <a:pPr eaLnBrk="1" hangingPunct="1">
              <a:lnSpc>
                <a:spcPct val="80000"/>
              </a:lnSpc>
            </a:pPr>
            <a:r>
              <a:rPr lang="en-US" sz="2200" b="1" u="sng" dirty="0"/>
              <a:t>Senior Year-2nd Semester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Generally take two approved MBA courses (usually MARK 460 and ACCT 400), which should count toward both the undergraduate degree and MBA program (confirm with College of Arts &amp; Sciences).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Complete all other requirements for the BS program.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dirty="0">
                <a:solidFill>
                  <a:srgbClr val="990033"/>
                </a:solidFill>
              </a:rPr>
              <a:t>Graduate with your </a:t>
            </a:r>
            <a:r>
              <a:rPr lang="en-US" sz="2200" b="1" dirty="0" smtClean="0">
                <a:solidFill>
                  <a:srgbClr val="990033"/>
                </a:solidFill>
              </a:rPr>
              <a:t>Bachelor’s Degree in Biology or Environmental Science!</a:t>
            </a:r>
            <a:endParaRPr lang="en-US" sz="2200" b="1" dirty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b="1" dirty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b="1" u="sng" dirty="0"/>
              <a:t>5th Year+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 Take remaining MBA courses until degree completed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dirty="0">
                <a:solidFill>
                  <a:srgbClr val="990033"/>
                </a:solidFill>
              </a:rPr>
              <a:t>Graduate with your MBA!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90033"/>
                </a:solidFill>
              </a:rPr>
              <a:t>Contact Us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u="sng" dirty="0" smtClean="0"/>
              <a:t>Quinlan School of Business </a:t>
            </a:r>
            <a:r>
              <a:rPr lang="en-US" b="1" u="sng" smtClean="0"/>
              <a:t>Graduate Programs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b="1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Mike </a:t>
            </a:r>
            <a:r>
              <a:rPr lang="en-US" dirty="0" smtClean="0"/>
              <a:t>Alexander, </a:t>
            </a:r>
            <a:r>
              <a:rPr lang="en-US" dirty="0"/>
              <a:t>Asst. </a:t>
            </a:r>
            <a:r>
              <a:rPr lang="en-US" dirty="0" smtClean="0"/>
              <a:t>Director</a:t>
            </a:r>
          </a:p>
          <a:p>
            <a:pPr eaLnBrk="1" hangingPunct="1"/>
            <a:r>
              <a:rPr lang="en-US" dirty="0"/>
              <a:t>Maguire Hall, Room 204</a:t>
            </a:r>
          </a:p>
          <a:p>
            <a:pPr eaLnBrk="1" hangingPunct="1"/>
            <a:r>
              <a:rPr lang="en-US" dirty="0"/>
              <a:t>312.915.6124</a:t>
            </a:r>
          </a:p>
          <a:p>
            <a:pPr eaLnBrk="1" hangingPunct="1"/>
            <a:r>
              <a:rPr lang="en-US" dirty="0"/>
              <a:t>malexan@luc.edu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checkersMaroonFina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LUC_vertical_reverse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362200"/>
            <a:ext cx="37242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90033"/>
                </a:solidFill>
              </a:rPr>
              <a:t>Why choose the </a:t>
            </a:r>
            <a:r>
              <a:rPr lang="en-US" b="1" dirty="0" smtClean="0">
                <a:solidFill>
                  <a:srgbClr val="990033"/>
                </a:solidFill>
              </a:rPr>
              <a:t>B.S./M.B.A.?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US" dirty="0"/>
              <a:t>Unique program combining rigorous training in life sciences with a business background</a:t>
            </a:r>
          </a:p>
          <a:p>
            <a:pPr lvl="1">
              <a:buFontTx/>
              <a:buChar char="•"/>
            </a:pPr>
            <a:r>
              <a:rPr lang="en-US" dirty="0"/>
              <a:t>Biotechnology &amp; pharmaceutical companies</a:t>
            </a:r>
          </a:p>
          <a:p>
            <a:pPr lvl="1">
              <a:buFontTx/>
              <a:buChar char="•"/>
            </a:pPr>
            <a:r>
              <a:rPr lang="en-US" dirty="0"/>
              <a:t>Society’s emphasis on “green” jobs</a:t>
            </a:r>
          </a:p>
          <a:p>
            <a:pPr lvl="1">
              <a:buFontTx/>
              <a:buChar char="•"/>
            </a:pPr>
            <a:r>
              <a:rPr lang="en-US" dirty="0"/>
              <a:t>Society’s emphasis on “sustainability”</a:t>
            </a:r>
          </a:p>
          <a:p>
            <a:pPr lvl="1">
              <a:buFontTx/>
              <a:buChar char="•"/>
            </a:pPr>
            <a:r>
              <a:rPr lang="en-US" dirty="0"/>
              <a:t>Adaptability to different fields (medical school, etc.)</a:t>
            </a:r>
          </a:p>
          <a:p>
            <a:r>
              <a:rPr lang="en-US" sz="2800" dirty="0"/>
              <a:t>Balanced MBA coursework gives exposure to a wide array of knowledge areas of the business world</a:t>
            </a:r>
          </a:p>
          <a:p>
            <a:r>
              <a:rPr lang="en-US" sz="2800" dirty="0"/>
              <a:t>Complete the MBA in as little as  1 – 1.5 calendar years</a:t>
            </a:r>
          </a:p>
          <a:p>
            <a:r>
              <a:rPr lang="en-US" sz="2800" dirty="0"/>
              <a:t>Enhance resume through </a:t>
            </a:r>
            <a:r>
              <a:rPr lang="en-US" sz="2800" dirty="0" smtClean="0"/>
              <a:t>internship</a:t>
            </a:r>
            <a:endParaRPr lang="en-US" sz="2800" dirty="0"/>
          </a:p>
          <a:p>
            <a:r>
              <a:rPr lang="en-US" sz="2800" dirty="0"/>
              <a:t>Live and study two blocks from the Magnificent Mile</a:t>
            </a:r>
          </a:p>
          <a:p>
            <a:r>
              <a:rPr lang="en-US" sz="2800" dirty="0"/>
              <a:t>Enjoy support of </a:t>
            </a:r>
            <a:r>
              <a:rPr lang="en-US" sz="2800" dirty="0" smtClean="0"/>
              <a:t>Quinlan faculty </a:t>
            </a:r>
            <a:r>
              <a:rPr lang="en-US" sz="2800" dirty="0"/>
              <a:t>and alumni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40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does Quinlan Graduate Programs offer?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Values-based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responsible leadership – integrity, respect, and social responsibility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Analytical/critical thinking skills to evaluate viable options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Global business perspective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Integration of theory with practice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Flexible, variable degree options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Business Career Services (BCS) office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5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Profile of Quinlan Graduate Programs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 Narrow" pitchFamily="34" charset="0"/>
              </a:rPr>
              <a:t>700</a:t>
            </a:r>
            <a:r>
              <a:rPr lang="en-US" sz="2800" dirty="0">
                <a:latin typeface="Arial Narrow" pitchFamily="34" charset="0"/>
              </a:rPr>
              <a:t>+ graduate students in </a:t>
            </a:r>
            <a:r>
              <a:rPr lang="en-US" sz="2800" dirty="0" smtClean="0">
                <a:latin typeface="Arial Narrow" pitchFamily="34" charset="0"/>
              </a:rPr>
              <a:t>Quinlan Graduate Programs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 Narrow" pitchFamily="34" charset="0"/>
              </a:rPr>
              <a:t>Diversity </a:t>
            </a:r>
            <a:r>
              <a:rPr lang="en-US" sz="2800" dirty="0">
                <a:latin typeface="Arial Narrow" pitchFamily="34" charset="0"/>
              </a:rPr>
              <a:t>of backgrounds and work experience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 Narrow" pitchFamily="34" charset="0"/>
              </a:rPr>
              <a:t>From throughout the U.S. and other </a:t>
            </a:r>
            <a:r>
              <a:rPr lang="en-US" dirty="0" smtClean="0">
                <a:latin typeface="Arial Narrow" pitchFamily="34" charset="0"/>
              </a:rPr>
              <a:t>nations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 Narrow" pitchFamily="34" charset="0"/>
              </a:rPr>
              <a:t>Over 70 committed faculty, in 7 departments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 Narrow" pitchFamily="34" charset="0"/>
              </a:rPr>
              <a:t>Over 1/3 have lived and/or worked </a:t>
            </a:r>
            <a:r>
              <a:rPr lang="en-US" dirty="0" smtClean="0">
                <a:latin typeface="Arial Narrow" pitchFamily="34" charset="0"/>
              </a:rPr>
              <a:t>overseas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 Narrow" pitchFamily="34" charset="0"/>
            </a:endParaRPr>
          </a:p>
          <a:p>
            <a:r>
              <a:rPr lang="en-US" sz="2800" dirty="0">
                <a:latin typeface="Arial Narrow" pitchFamily="34" charset="0"/>
              </a:rPr>
              <a:t>20,000+ alumni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825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90033"/>
                </a:solidFill>
                <a:latin typeface="Arial" charset="0"/>
              </a:rPr>
              <a:t>Extraordinary Reputation</a:t>
            </a:r>
            <a:br>
              <a:rPr lang="en-US" b="1" dirty="0">
                <a:solidFill>
                  <a:srgbClr val="990033"/>
                </a:solidFill>
                <a:latin typeface="Arial" charset="0"/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Content Placeholder 6" descr="usn-log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7" y="1676400"/>
            <a:ext cx="2419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BusinessWeek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81600"/>
            <a:ext cx="24003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header_aspen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767" y="2133600"/>
            <a:ext cx="357187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aacs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355" y="3429000"/>
            <a:ext cx="281940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1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33"/>
                </a:solidFill>
                <a:latin typeface="Arial Narrow" pitchFamily="34" charset="0"/>
              </a:rPr>
              <a:t>Expectations of </a:t>
            </a:r>
            <a:r>
              <a:rPr lang="en-US" dirty="0" smtClean="0">
                <a:solidFill>
                  <a:srgbClr val="990033"/>
                </a:solidFill>
                <a:latin typeface="Arial Narrow" pitchFamily="34" charset="0"/>
              </a:rPr>
              <a:t>B.S./M.B.A. Program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Complete undergraduate requirements and submit graduation </a:t>
            </a:r>
            <a:r>
              <a:rPr lang="en-US" sz="2800" dirty="0" smtClean="0"/>
              <a:t>application</a:t>
            </a:r>
            <a:endParaRPr lang="en-US" sz="2800" b="1" dirty="0"/>
          </a:p>
          <a:p>
            <a:r>
              <a:rPr lang="en-US" sz="2800" dirty="0"/>
              <a:t>Apply to </a:t>
            </a:r>
            <a:r>
              <a:rPr lang="en-US" sz="2800" dirty="0" smtClean="0"/>
              <a:t>BS/MBA </a:t>
            </a:r>
            <a:r>
              <a:rPr lang="en-US" sz="2800" dirty="0"/>
              <a:t>program by </a:t>
            </a:r>
            <a:r>
              <a:rPr lang="en-US" sz="2800" dirty="0" smtClean="0"/>
              <a:t>April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/>
              <a:t>for acceptance for Fall quarter, or by </a:t>
            </a:r>
            <a:r>
              <a:rPr lang="en-US" sz="2800" dirty="0" smtClean="0"/>
              <a:t>November 1st </a:t>
            </a:r>
            <a:r>
              <a:rPr lang="en-US" sz="2800" dirty="0"/>
              <a:t>for acceptance for Spring quarter</a:t>
            </a:r>
          </a:p>
          <a:p>
            <a:r>
              <a:rPr lang="en-US" sz="2800" dirty="0"/>
              <a:t>Attend initial advising and orientation meetings with </a:t>
            </a:r>
            <a:r>
              <a:rPr lang="en-US" sz="2800" dirty="0" smtClean="0"/>
              <a:t>Quinlan Graduate Programs</a:t>
            </a:r>
            <a:endParaRPr lang="en-US" sz="2800" dirty="0"/>
          </a:p>
          <a:p>
            <a:r>
              <a:rPr lang="en-US" sz="2800" dirty="0"/>
              <a:t>After admission, register with BCS (Business Career  Services)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53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7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FAQ’s/Points to Remember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b">
            <a:normAutofit/>
          </a:bodyPr>
          <a:lstStyle/>
          <a:p>
            <a:pPr eaLnBrk="1" hangingPunct="1"/>
            <a:endParaRPr lang="en-US" sz="13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No deferral of admission (students should enroll for the quarter immediately following the completion of undergraduate requirements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A minimum of 64 undergraduate credit hours must be completed at Loyola before </a:t>
            </a:r>
            <a:r>
              <a:rPr lang="en-US" dirty="0" smtClean="0"/>
              <a:t>graduation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Graduate </a:t>
            </a:r>
            <a:r>
              <a:rPr lang="en-US" dirty="0"/>
              <a:t>classes taken while student is enrolled as full-time undergraduate student are covered under undergraduate tuition flat semester rate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553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33"/>
                </a:solidFill>
              </a:rPr>
              <a:t>More FAQ’s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Most </a:t>
            </a:r>
            <a:r>
              <a:rPr lang="en-US" sz="2800" dirty="0"/>
              <a:t>classes are held once per week in evenings from 6:00 – 9:00 p.m</a:t>
            </a:r>
            <a:r>
              <a:rPr lang="en-US" sz="2800" dirty="0" smtClean="0"/>
              <a:t>.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Tuition is ~$</a:t>
            </a:r>
            <a:r>
              <a:rPr lang="en-US" sz="2800" dirty="0" smtClean="0"/>
              <a:t>4,110 </a:t>
            </a:r>
            <a:r>
              <a:rPr lang="en-US" sz="2800" dirty="0"/>
              <a:t>per 3 credit course for </a:t>
            </a:r>
            <a:r>
              <a:rPr lang="en-US" sz="2800" dirty="0" smtClean="0"/>
              <a:t>2013-2014 </a:t>
            </a:r>
            <a:r>
              <a:rPr lang="en-US" sz="2800" dirty="0"/>
              <a:t>year;  financial aid is mostly in form of </a:t>
            </a:r>
            <a:r>
              <a:rPr lang="en-US" sz="2800" dirty="0" smtClean="0"/>
              <a:t>loans.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Quinlan Graduate Programs </a:t>
            </a:r>
            <a:r>
              <a:rPr lang="en-US" sz="2800" dirty="0"/>
              <a:t>are on quarter system (10 weeks per quarter</a:t>
            </a:r>
            <a:r>
              <a:rPr lang="en-US" sz="2800" dirty="0" smtClean="0"/>
              <a:t>)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31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odyBg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>
                <a:solidFill>
                  <a:srgbClr val="7F7F7F"/>
                </a:solidFill>
              </a:rPr>
              <a:t>LOYOLA UNIVERSITY CHICAGO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486400" y="64008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7F7F7F"/>
                </a:solidFill>
              </a:rPr>
              <a:t>QUINLAN SCHOOL OF BUSINESS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BS/MBA Curriculum</a:t>
            </a:r>
            <a:br>
              <a:rPr lang="en-US" dirty="0">
                <a:solidFill>
                  <a:srgbClr val="990033"/>
                </a:solidFill>
              </a:rPr>
            </a:br>
            <a:r>
              <a:rPr lang="en-US" dirty="0">
                <a:solidFill>
                  <a:srgbClr val="990033"/>
                </a:solidFill>
              </a:rPr>
              <a:t>(See MBA Curriculum Planner)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600" b="1" u="sng" dirty="0"/>
              <a:t>19 TOTAL COURSE REQUIREMENTS</a:t>
            </a:r>
          </a:p>
          <a:p>
            <a:pPr eaLnBrk="1" hangingPunct="1"/>
            <a:r>
              <a:rPr lang="en-US" dirty="0"/>
              <a:t>ISOM 400 (Quantitative Methods; 0 credits, Pass/Fail)</a:t>
            </a:r>
          </a:p>
          <a:p>
            <a:pPr eaLnBrk="1" hangingPunct="1"/>
            <a:r>
              <a:rPr lang="en-US" dirty="0"/>
              <a:t>Fundamental Core (3 to 7 courses)</a:t>
            </a:r>
          </a:p>
          <a:p>
            <a:pPr eaLnBrk="1" hangingPunct="1"/>
            <a:r>
              <a:rPr lang="en-US" dirty="0"/>
              <a:t>Initial Integrative Experience (MGMT 441)</a:t>
            </a:r>
          </a:p>
          <a:p>
            <a:pPr eaLnBrk="1" hangingPunct="1"/>
            <a:r>
              <a:rPr lang="en-US" dirty="0"/>
              <a:t>Global Perspective (1 course)</a:t>
            </a:r>
          </a:p>
          <a:p>
            <a:pPr eaLnBrk="1" hangingPunct="1"/>
            <a:r>
              <a:rPr lang="en-US" dirty="0"/>
              <a:t>Advanced Leadership Core (5 courses)</a:t>
            </a:r>
          </a:p>
          <a:p>
            <a:pPr eaLnBrk="1" hangingPunct="1"/>
            <a:r>
              <a:rPr lang="en-US" dirty="0"/>
              <a:t>General Electives/Area of Concentration (3 courses)</a:t>
            </a:r>
          </a:p>
          <a:p>
            <a:pPr eaLnBrk="1" hangingPunct="1"/>
            <a:r>
              <a:rPr lang="en-US" dirty="0"/>
              <a:t>Capstone course (MGMT 430; taken sometime in last two quarters)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b="1" dirty="0"/>
          </a:p>
          <a:p>
            <a:pPr eaLnBrk="1" hangingPunct="1"/>
            <a:endParaRPr lang="en-US" dirty="0" smtClean="0">
              <a:cs typeface="Arial" pitchFamily="34" charset="0"/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1041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Why choose the B.S./M.B.A.?</vt:lpstr>
      <vt:lpstr>What does Quinlan Graduate Programs offer?</vt:lpstr>
      <vt:lpstr>Profile of Quinlan Graduate Programs</vt:lpstr>
      <vt:lpstr>Extraordinary Reputation </vt:lpstr>
      <vt:lpstr>Expectations of B.S./M.B.A. Program</vt:lpstr>
      <vt:lpstr>FAQ’s/Points to Remember</vt:lpstr>
      <vt:lpstr>More FAQ’s</vt:lpstr>
      <vt:lpstr>BS/MBA Curriculum (See MBA Curriculum Planner)</vt:lpstr>
      <vt:lpstr>BS/MBA Course Waivers</vt:lpstr>
      <vt:lpstr>  Typical Course Waivers in  MBA Core  </vt:lpstr>
      <vt:lpstr>What is “professionalism” and how does it relate to the MBA?</vt:lpstr>
      <vt:lpstr>Comparison between BS/MBA and  “regular” MBA Program</vt:lpstr>
      <vt:lpstr>Admissions Process</vt:lpstr>
      <vt:lpstr>Time Line</vt:lpstr>
      <vt:lpstr>Contact Us</vt:lpstr>
      <vt:lpstr>PowerPoint Presentation</vt:lpstr>
    </vt:vector>
  </TitlesOfParts>
  <Company>Loyola University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Lindawati</dc:creator>
  <cp:lastModifiedBy>Michael Alexander</cp:lastModifiedBy>
  <cp:revision>426</cp:revision>
  <cp:lastPrinted>2013-12-09T23:56:17Z</cp:lastPrinted>
  <dcterms:created xsi:type="dcterms:W3CDTF">2012-07-02T22:07:23Z</dcterms:created>
  <dcterms:modified xsi:type="dcterms:W3CDTF">2013-12-10T00:01:12Z</dcterms:modified>
</cp:coreProperties>
</file>