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Lst>
  <p:sldSz cx="10058400" cy="77724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953" autoAdjust="0"/>
  </p:normalViewPr>
  <p:slideViewPr>
    <p:cSldViewPr snapToGrid="0">
      <p:cViewPr varScale="1">
        <p:scale>
          <a:sx n="65" d="100"/>
          <a:sy n="65" d="100"/>
        </p:scale>
        <p:origin x="15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2210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490399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353034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1066536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50193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E5C01C-D44E-463C-A80E-6893AD3837C5}"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1429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E5C01C-D44E-463C-A80E-6893AD3837C5}" type="datetimeFigureOut">
              <a:rPr lang="en-US" smtClean="0"/>
              <a:t>9/6/2018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234685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E5C01C-D44E-463C-A80E-6893AD3837C5}" type="datetimeFigureOut">
              <a:rPr lang="en-US" smtClean="0"/>
              <a:t>9/6/2018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87138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5C01C-D44E-463C-A80E-6893AD3837C5}" type="datetimeFigureOut">
              <a:rPr lang="en-US" smtClean="0"/>
              <a:t>9/6/2018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78735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FE5C01C-D44E-463C-A80E-6893AD3837C5}"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103062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FE5C01C-D44E-463C-A80E-6893AD3837C5}"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434103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5FE5C01C-D44E-463C-A80E-6893AD3837C5}" type="datetimeFigureOut">
              <a:rPr lang="en-US" smtClean="0"/>
              <a:t>9/6/2018</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8B04FD0B-FBA8-478E-A04D-30429017652C}" type="slidenum">
              <a:rPr lang="en-US" smtClean="0"/>
              <a:t>‹#›</a:t>
            </a:fld>
            <a:endParaRPr lang="en-US"/>
          </a:p>
        </p:txBody>
      </p:sp>
    </p:spTree>
    <p:extLst>
      <p:ext uri="{BB962C8B-B14F-4D97-AF65-F5344CB8AC3E}">
        <p14:creationId xmlns:p14="http://schemas.microsoft.com/office/powerpoint/2010/main" val="3509585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cirr.org/our-work/details/9/education-initiatives"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luc.edu/diversity/resources/undocumentedstudentresources/" TargetMode="External"/><Relationship Id="rId5" Type="http://schemas.openxmlformats.org/officeDocument/2006/relationships/hyperlink" Target="http://www2.dom.edu/diversity/sanctuary-campus/immigrant-resources" TargetMode="External"/><Relationship Id="rId4" Type="http://schemas.openxmlformats.org/officeDocument/2006/relationships/hyperlink" Target="https://offices.depaul.edu/diversity/advocacy/Pages/depaul-dream.asp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mmigrantjustice.org/index.php/espanol/conozca-y-ejerza-sus-derechos-seminario-web" TargetMode="External"/><Relationship Id="rId2" Type="http://schemas.openxmlformats.org/officeDocument/2006/relationships/hyperlink" Target="http://www.aclu.org/know-your-rights" TargetMode="External"/><Relationship Id="rId1" Type="http://schemas.openxmlformats.org/officeDocument/2006/relationships/slideLayout" Target="../slideLayouts/slideLayout7.xml"/><Relationship Id="rId5" Type="http://schemas.openxmlformats.org/officeDocument/2006/relationships/hyperlink" Target="http://www.immigrantjustice.org/contact/apply_for_legal_aid" TargetMode="External"/><Relationship Id="rId4" Type="http://schemas.openxmlformats.org/officeDocument/2006/relationships/hyperlink" Target="http://resurrectionproject.org/our-departments/institution-for-naturalization-and-community-ownersh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26561" y="564572"/>
            <a:ext cx="4497355" cy="6904866"/>
            <a:chOff x="5215810" y="1329277"/>
            <a:chExt cx="4497355" cy="5945196"/>
          </a:xfrm>
        </p:grpSpPr>
        <p:sp>
          <p:nvSpPr>
            <p:cNvPr id="4" name="TextBox 3"/>
            <p:cNvSpPr txBox="1"/>
            <p:nvPr/>
          </p:nvSpPr>
          <p:spPr>
            <a:xfrm>
              <a:off x="5215810" y="5044881"/>
              <a:ext cx="4497355" cy="1073251"/>
            </a:xfrm>
            <a:prstGeom prst="rect">
              <a:avLst/>
            </a:prstGeom>
            <a:noFill/>
          </p:spPr>
          <p:txBody>
            <a:bodyPr wrap="square" rtlCol="0">
              <a:spAutoFit/>
            </a:bodyPr>
            <a:lstStyle/>
            <a:p>
              <a:r>
                <a:rPr lang="es-ES" sz="1500" dirty="0"/>
                <a:t>Los problemas acerca del estatus migratorio pueden afectar su propia salud o la de sus familiares o vecinos. El médico le puede ayudar. Esta clínica es un lugar seguro donde puede hablar de lo que le preocupa y encontrar recursos.</a:t>
              </a:r>
              <a:endParaRPr lang="en-US" sz="1500" dirty="0"/>
            </a:p>
          </p:txBody>
        </p:sp>
        <p:sp>
          <p:nvSpPr>
            <p:cNvPr id="6" name="TextBox 5"/>
            <p:cNvSpPr txBox="1"/>
            <p:nvPr/>
          </p:nvSpPr>
          <p:spPr>
            <a:xfrm>
              <a:off x="5215810" y="6373472"/>
              <a:ext cx="4376057" cy="901001"/>
            </a:xfrm>
            <a:prstGeom prst="rect">
              <a:avLst/>
            </a:prstGeom>
            <a:noFill/>
          </p:spPr>
          <p:txBody>
            <a:bodyPr wrap="square" rtlCol="0">
              <a:spAutoFit/>
            </a:bodyPr>
            <a:lstStyle/>
            <a:p>
              <a:r>
                <a:rPr lang="es-ES" sz="1500" b="1" dirty="0"/>
                <a:t>Si quisiera hablar sobre los problemas acerca de su estatus migratorio, lleve este folleto al m</a:t>
              </a:r>
              <a:r>
                <a:rPr lang="es-MX" sz="1500" b="1" dirty="0"/>
                <a:t>é</a:t>
              </a:r>
              <a:r>
                <a:rPr lang="es-ES" sz="1500" b="1" dirty="0" err="1" smtClean="0"/>
                <a:t>dico</a:t>
              </a:r>
              <a:r>
                <a:rPr lang="es-ES" sz="1500" b="1" dirty="0" smtClean="0"/>
                <a:t> o </a:t>
              </a:r>
              <a:r>
                <a:rPr lang="es-ES" sz="1600" b="1" dirty="0" smtClean="0"/>
                <a:t>cualquiera de </a:t>
              </a:r>
              <a:r>
                <a:rPr lang="es-ES" sz="1600" b="1" dirty="0"/>
                <a:t>nosotros en la Clínica de Access to </a:t>
              </a:r>
              <a:r>
                <a:rPr lang="es-ES" sz="1600" b="1" dirty="0" err="1" smtClean="0"/>
                <a:t>Care</a:t>
              </a:r>
              <a:r>
                <a:rPr lang="es-ES" sz="1600" b="1" dirty="0"/>
                <a:t> </a:t>
              </a:r>
              <a:r>
                <a:rPr lang="es-ES" sz="1500" b="1" dirty="0" smtClean="0"/>
                <a:t>y </a:t>
              </a:r>
              <a:r>
                <a:rPr lang="es-ES" sz="1500" b="1" dirty="0"/>
                <a:t>déselo a </a:t>
              </a:r>
              <a:r>
                <a:rPr lang="es-MX" sz="1500" b="1" dirty="0"/>
                <a:t>é</a:t>
              </a:r>
              <a:r>
                <a:rPr lang="es-ES" sz="1500" b="1" dirty="0"/>
                <a:t>l o a ella .</a:t>
              </a:r>
              <a:endParaRPr lang="en-US" sz="1500" b="1" dirty="0"/>
            </a:p>
          </p:txBody>
        </p:sp>
        <p:sp>
          <p:nvSpPr>
            <p:cNvPr id="7" name="TextBox 6"/>
            <p:cNvSpPr txBox="1"/>
            <p:nvPr/>
          </p:nvSpPr>
          <p:spPr>
            <a:xfrm>
              <a:off x="5435080" y="1329277"/>
              <a:ext cx="4058816" cy="523220"/>
            </a:xfrm>
            <a:prstGeom prst="rect">
              <a:avLst/>
            </a:prstGeom>
            <a:noFill/>
          </p:spPr>
          <p:txBody>
            <a:bodyPr wrap="square" rtlCol="0">
              <a:spAutoFit/>
            </a:bodyPr>
            <a:lstStyle/>
            <a:p>
              <a:pPr algn="ctr"/>
              <a:endParaRPr lang="en-US" sz="2800" dirty="0">
                <a:solidFill>
                  <a:srgbClr val="333399"/>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1153" y="2477323"/>
              <a:ext cx="3206670" cy="2134003"/>
            </a:xfrm>
            <a:prstGeom prst="rect">
              <a:avLst/>
            </a:prstGeom>
            <a:ln w="12700">
              <a:solidFill>
                <a:schemeClr val="tx1"/>
              </a:solidFill>
            </a:ln>
            <a:effectLst>
              <a:outerShdw blurRad="152400" dist="127000" dir="5400000" algn="t" rotWithShape="0">
                <a:prstClr val="black">
                  <a:alpha val="40000"/>
                </a:prstClr>
              </a:outerShdw>
            </a:effectLst>
          </p:spPr>
        </p:pic>
      </p:grpSp>
      <p:sp>
        <p:nvSpPr>
          <p:cNvPr id="9" name="TextBox 8"/>
          <p:cNvSpPr txBox="1"/>
          <p:nvPr/>
        </p:nvSpPr>
        <p:spPr>
          <a:xfrm>
            <a:off x="260756" y="299725"/>
            <a:ext cx="4553339" cy="8032968"/>
          </a:xfrm>
          <a:prstGeom prst="rect">
            <a:avLst/>
          </a:prstGeom>
          <a:noFill/>
        </p:spPr>
        <p:txBody>
          <a:bodyPr wrap="square" rtlCol="0">
            <a:spAutoFit/>
          </a:bodyPr>
          <a:lstStyle/>
          <a:p>
            <a:r>
              <a:rPr lang="es-ES" sz="1200" b="1" dirty="0"/>
              <a:t>M</a:t>
            </a:r>
            <a:r>
              <a:rPr lang="es-MX" sz="1200" b="1" dirty="0"/>
              <a:t>Á</a:t>
            </a:r>
            <a:r>
              <a:rPr lang="es-ES" sz="1200" b="1" dirty="0"/>
              <a:t>S RECURSOS </a:t>
            </a:r>
            <a:endParaRPr lang="en-US" sz="1200" dirty="0"/>
          </a:p>
          <a:p>
            <a:endParaRPr lang="en-US" sz="1200" b="1" dirty="0"/>
          </a:p>
          <a:p>
            <a:r>
              <a:rPr lang="es-ES" sz="1200" b="1" dirty="0"/>
              <a:t>Información social y educacional para los jóvenes sin documentos </a:t>
            </a:r>
            <a:r>
              <a:rPr lang="en-US" sz="1200" b="1" dirty="0"/>
              <a:t/>
            </a:r>
            <a:br>
              <a:rPr lang="en-US" sz="1200" b="1" dirty="0"/>
            </a:br>
            <a:r>
              <a:rPr lang="es-MX" sz="1200" dirty="0"/>
              <a:t>A los jóvenes sin documentos también se les llama los “</a:t>
            </a:r>
            <a:r>
              <a:rPr lang="es-MX" sz="1200" i="1" dirty="0" err="1"/>
              <a:t>Dreamers</a:t>
            </a:r>
            <a:r>
              <a:rPr lang="es-MX" sz="1200" dirty="0"/>
              <a:t>”. Ellos pueden enfrentar mucho estrés que proviene de varias fuentes. Algo que provoca el estrés es si van a tener la oportunidad de estudiar después de la </a:t>
            </a:r>
            <a:r>
              <a:rPr lang="es-MX" sz="1200" i="1" dirty="0" err="1"/>
              <a:t>high</a:t>
            </a:r>
            <a:r>
              <a:rPr lang="es-MX" sz="1200" i="1" dirty="0"/>
              <a:t> </a:t>
            </a:r>
            <a:r>
              <a:rPr lang="es-MX" sz="1200" i="1" dirty="0" err="1"/>
              <a:t>school</a:t>
            </a:r>
            <a:r>
              <a:rPr lang="es-MX" sz="1200" dirty="0"/>
              <a:t>.   También provoca el estrés el temor de que se les deporte a sus familiares o a ellos mismos. Muchos programas proveen información sobre recursos. Tales programas pueden ayudar a las personas a sentirse con el apoyo de los que hayan pasado por situaciones similares. </a:t>
            </a:r>
            <a:r>
              <a:rPr lang="en-US" sz="1200" dirty="0"/>
              <a:t> </a:t>
            </a:r>
            <a:r>
              <a:rPr lang="es-MX" sz="1200" dirty="0"/>
              <a:t>Además, existen grupos nacionales que pueden servir de guía en cuanto a las oportunidades educativas:</a:t>
            </a:r>
            <a:endParaRPr lang="en-US" sz="1200" dirty="0"/>
          </a:p>
          <a:p>
            <a:endParaRPr lang="en-US" sz="1200" dirty="0"/>
          </a:p>
          <a:p>
            <a:pPr marL="171450" lvl="0" indent="-171450">
              <a:buFont typeface="Arial" panose="020B0604020202020204" pitchFamily="34" charset="0"/>
              <a:buChar char="•"/>
            </a:pPr>
            <a:r>
              <a:rPr lang="es-ES" sz="1200" b="1" dirty="0" err="1"/>
              <a:t>United</a:t>
            </a:r>
            <a:r>
              <a:rPr lang="es-ES" sz="1200" b="1" dirty="0"/>
              <a:t> </a:t>
            </a:r>
            <a:r>
              <a:rPr lang="es-ES" sz="1200" b="1" dirty="0" err="1"/>
              <a:t>We</a:t>
            </a:r>
            <a:r>
              <a:rPr lang="es-ES" sz="1200" b="1" dirty="0"/>
              <a:t> </a:t>
            </a:r>
            <a:r>
              <a:rPr lang="es-ES" sz="1200" b="1" dirty="0" err="1"/>
              <a:t>Dream</a:t>
            </a:r>
            <a:r>
              <a:rPr lang="es-ES" sz="1200" b="1" dirty="0"/>
              <a:t> (Juntos Nosotros Soñamos)</a:t>
            </a:r>
            <a:endParaRPr lang="en-US" sz="1200" dirty="0"/>
          </a:p>
          <a:p>
            <a:pPr marL="628650" lvl="1" indent="-171450">
              <a:buFont typeface="Courier New" panose="02070309020205020404" pitchFamily="49" charset="0"/>
              <a:buChar char="o"/>
            </a:pPr>
            <a:r>
              <a:rPr lang="es-ES" sz="1200" dirty="0"/>
              <a:t>www.unitedwedream.org/toolbox</a:t>
            </a:r>
          </a:p>
          <a:p>
            <a:pPr marL="628650" lvl="1" indent="-171450">
              <a:buFont typeface="Courier New" panose="02070309020205020404" pitchFamily="49" charset="0"/>
              <a:buChar char="o"/>
            </a:pPr>
            <a:endParaRPr lang="en-US" sz="1200" dirty="0"/>
          </a:p>
          <a:p>
            <a:pPr marL="171450" lvl="0" indent="-171450">
              <a:buFont typeface="Arial" panose="020B0604020202020204" pitchFamily="34" charset="0"/>
              <a:buChar char="•"/>
            </a:pPr>
            <a:r>
              <a:rPr lang="es-ES" sz="1200" b="1" dirty="0" err="1"/>
              <a:t>Scholarships</a:t>
            </a:r>
            <a:r>
              <a:rPr lang="es-ES" sz="1200" b="1" dirty="0"/>
              <a:t> A–Z (Becas de la A </a:t>
            </a:r>
            <a:r>
              <a:rPr lang="es-ES" sz="1200" b="1" dirty="0" err="1"/>
              <a:t>a</a:t>
            </a:r>
            <a:r>
              <a:rPr lang="es-ES" sz="1200" b="1" dirty="0"/>
              <a:t> la Z)</a:t>
            </a:r>
            <a:endParaRPr lang="en-US" sz="1200" dirty="0"/>
          </a:p>
          <a:p>
            <a:pPr marL="628650" lvl="1" indent="-171450">
              <a:buFont typeface="Courier New" panose="02070309020205020404" pitchFamily="49" charset="0"/>
              <a:buChar char="o"/>
            </a:pPr>
            <a:r>
              <a:rPr lang="es-ES" sz="1200" dirty="0"/>
              <a:t>www.scholarshipsaz.org</a:t>
            </a:r>
          </a:p>
          <a:p>
            <a:pPr lvl="1"/>
            <a:endParaRPr lang="en-US" sz="1200" dirty="0"/>
          </a:p>
          <a:p>
            <a:pPr marL="171450" lvl="0" indent="-171450">
              <a:buFont typeface="Arial" panose="020B0604020202020204" pitchFamily="34" charset="0"/>
              <a:buChar char="•"/>
            </a:pPr>
            <a:r>
              <a:rPr lang="es-ES" sz="1200" b="1" dirty="0" err="1"/>
              <a:t>Educators</a:t>
            </a:r>
            <a:r>
              <a:rPr lang="es-ES" sz="1200" b="1" dirty="0"/>
              <a:t> </a:t>
            </a:r>
            <a:r>
              <a:rPr lang="es-ES" sz="1200" b="1" dirty="0" err="1"/>
              <a:t>for</a:t>
            </a:r>
            <a:r>
              <a:rPr lang="es-ES" sz="1200" b="1" dirty="0"/>
              <a:t> </a:t>
            </a:r>
            <a:r>
              <a:rPr lang="es-ES" sz="1200" b="1" dirty="0" err="1"/>
              <a:t>Fair</a:t>
            </a:r>
            <a:r>
              <a:rPr lang="es-ES" sz="1200" b="1" dirty="0"/>
              <a:t> </a:t>
            </a:r>
            <a:r>
              <a:rPr lang="es-ES" sz="1200" b="1" dirty="0" err="1"/>
              <a:t>Consideration</a:t>
            </a:r>
            <a:r>
              <a:rPr lang="es-ES" sz="1200" b="1" dirty="0"/>
              <a:t>–E4FC (Maestros a favor de la Consideración Justa)</a:t>
            </a:r>
            <a:endParaRPr lang="en-US" sz="1200" dirty="0"/>
          </a:p>
          <a:p>
            <a:pPr marL="628650" lvl="1" indent="-171450">
              <a:buFont typeface="Courier New" panose="02070309020205020404" pitchFamily="49" charset="0"/>
              <a:buChar char="o"/>
            </a:pPr>
            <a:r>
              <a:rPr lang="en-US" sz="1200" dirty="0"/>
              <a:t>www.e4fc.org</a:t>
            </a:r>
            <a:br>
              <a:rPr lang="en-US" sz="1200" dirty="0"/>
            </a:br>
            <a:endParaRPr lang="en-US" sz="1200" dirty="0"/>
          </a:p>
          <a:p>
            <a:pPr marL="171450" lvl="0" indent="-171450">
              <a:buFont typeface="Arial" panose="020B0604020202020204" pitchFamily="34" charset="0"/>
              <a:buChar char="•"/>
            </a:pPr>
            <a:r>
              <a:rPr lang="es-ES" sz="1200" b="1" dirty="0"/>
              <a:t>US </a:t>
            </a:r>
            <a:r>
              <a:rPr lang="es-ES" sz="1200" b="1" dirty="0" err="1"/>
              <a:t>Department</a:t>
            </a:r>
            <a:r>
              <a:rPr lang="es-ES" sz="1200" b="1" dirty="0"/>
              <a:t> of </a:t>
            </a:r>
            <a:r>
              <a:rPr lang="es-ES" sz="1200" b="1" dirty="0" err="1"/>
              <a:t>Education</a:t>
            </a:r>
            <a:r>
              <a:rPr lang="es-ES" sz="1200" b="1" dirty="0"/>
              <a:t>, </a:t>
            </a:r>
            <a:r>
              <a:rPr lang="es-ES" sz="1200" b="1" dirty="0" err="1"/>
              <a:t>Supporting</a:t>
            </a:r>
            <a:r>
              <a:rPr lang="es-ES" sz="1200" b="1" dirty="0"/>
              <a:t> </a:t>
            </a:r>
            <a:r>
              <a:rPr lang="es-ES" sz="1200" b="1" dirty="0" err="1"/>
              <a:t>Undocumented</a:t>
            </a:r>
            <a:r>
              <a:rPr lang="es-ES" sz="1200" b="1" dirty="0"/>
              <a:t> </a:t>
            </a:r>
            <a:r>
              <a:rPr lang="es-ES" sz="1200" b="1" dirty="0" err="1"/>
              <a:t>Youth</a:t>
            </a:r>
            <a:r>
              <a:rPr lang="es-ES" sz="1200" b="1" dirty="0"/>
              <a:t> (Departamento de Educación de EE.UU. apoyando a la Juventud Indocumentada)</a:t>
            </a:r>
            <a:endParaRPr lang="en-US" sz="1200" dirty="0"/>
          </a:p>
          <a:p>
            <a:pPr marL="628650" lvl="1" indent="-171450">
              <a:buFont typeface="Courier New" panose="02070309020205020404" pitchFamily="49" charset="0"/>
              <a:buChar char="o"/>
            </a:pPr>
            <a:r>
              <a:rPr lang="es-ES" sz="1200" dirty="0"/>
              <a:t>www2.ed.gov/about/overview/focus/supporting-undocumented-youth.pdf</a:t>
            </a:r>
            <a:endParaRPr lang="en-US" sz="1200" dirty="0"/>
          </a:p>
          <a:p>
            <a:endParaRPr lang="es-ES" sz="1200" b="1" dirty="0"/>
          </a:p>
          <a:p>
            <a:r>
              <a:rPr lang="es-ES" sz="1200" b="1" dirty="0"/>
              <a:t>Recursos locales para la educación y los jóvenes</a:t>
            </a:r>
            <a:endParaRPr lang="en-US" sz="1200" dirty="0"/>
          </a:p>
          <a:p>
            <a:pPr marL="171450" lvl="0" indent="-171450">
              <a:buFont typeface="Arial" panose="020B0604020202020204" pitchFamily="34" charset="0"/>
              <a:buChar char="•"/>
            </a:pPr>
            <a:r>
              <a:rPr lang="en-US" sz="1100" b="1" dirty="0" smtClean="0"/>
              <a:t>Illinois </a:t>
            </a:r>
            <a:r>
              <a:rPr lang="en-US" sz="1100" b="1" dirty="0"/>
              <a:t>Coalition for Immigrant and Refugee Rights</a:t>
            </a:r>
            <a:r>
              <a:rPr lang="en-US" sz="1100" dirty="0"/>
              <a:t> </a:t>
            </a:r>
            <a:r>
              <a:rPr lang="en-US" sz="1100" dirty="0" err="1"/>
              <a:t>Iniciativas</a:t>
            </a:r>
            <a:r>
              <a:rPr lang="en-US" sz="1100" dirty="0"/>
              <a:t> de </a:t>
            </a:r>
            <a:r>
              <a:rPr lang="en-US" sz="1100" dirty="0" err="1"/>
              <a:t>Educación</a:t>
            </a:r>
            <a:r>
              <a:rPr lang="en-US" sz="1100" dirty="0"/>
              <a:t> (</a:t>
            </a:r>
            <a:r>
              <a:rPr lang="en-US" sz="1100" dirty="0" err="1"/>
              <a:t>Guía</a:t>
            </a:r>
            <a:r>
              <a:rPr lang="en-US" sz="1100" dirty="0"/>
              <a:t> de </a:t>
            </a:r>
            <a:r>
              <a:rPr lang="en-US" sz="1100" dirty="0" err="1"/>
              <a:t>Universidades</a:t>
            </a:r>
            <a:r>
              <a:rPr lang="en-US" sz="1100" dirty="0"/>
              <a:t> </a:t>
            </a:r>
            <a:r>
              <a:rPr lang="en-US" sz="1100" dirty="0" err="1"/>
              <a:t>en</a:t>
            </a:r>
            <a:r>
              <a:rPr lang="en-US" sz="1100" dirty="0"/>
              <a:t> Illinois para </a:t>
            </a:r>
            <a:r>
              <a:rPr lang="en-US" sz="1100" dirty="0" err="1"/>
              <a:t>los</a:t>
            </a:r>
            <a:r>
              <a:rPr lang="en-US" sz="1100" dirty="0"/>
              <a:t> Dreamer) </a:t>
            </a:r>
            <a:r>
              <a:rPr lang="en-US" sz="1100" u="sng" dirty="0">
                <a:hlinkClick r:id="rId3"/>
              </a:rPr>
              <a:t>http://www.icirr.org/our-work/details/9/education-initiatives</a:t>
            </a:r>
            <a:endParaRPr lang="en-US" sz="1100" dirty="0"/>
          </a:p>
          <a:p>
            <a:pPr marL="171450" lvl="0" indent="-171450">
              <a:buFont typeface="Arial" panose="020B0604020202020204" pitchFamily="34" charset="0"/>
              <a:buChar char="•"/>
            </a:pPr>
            <a:r>
              <a:rPr lang="en-US" sz="1100" b="1" dirty="0"/>
              <a:t>DePaul University </a:t>
            </a:r>
            <a:r>
              <a:rPr lang="en-US" sz="1100" u="sng" dirty="0">
                <a:hlinkClick r:id="rId4"/>
              </a:rPr>
              <a:t>https://offices.depaul.edu/diversity/advocacy/Pages/depaul-dream.aspx</a:t>
            </a:r>
            <a:endParaRPr lang="en-US" sz="1100" dirty="0"/>
          </a:p>
          <a:p>
            <a:pPr marL="171450" lvl="0" indent="-171450">
              <a:buFont typeface="Arial" panose="020B0604020202020204" pitchFamily="34" charset="0"/>
              <a:buChar char="•"/>
            </a:pPr>
            <a:r>
              <a:rPr lang="en-US" sz="1100" b="1" dirty="0"/>
              <a:t>Dominican University </a:t>
            </a:r>
            <a:r>
              <a:rPr lang="en-US" sz="1100" u="sng" dirty="0">
                <a:hlinkClick r:id="rId5"/>
              </a:rPr>
              <a:t>http://www2.dom.edu/diversity/sanctuary-campus/immigrant-resources</a:t>
            </a:r>
            <a:endParaRPr lang="en-US" sz="1100" dirty="0"/>
          </a:p>
          <a:p>
            <a:pPr marL="171450" lvl="0" indent="-171450">
              <a:buFont typeface="Arial" panose="020B0604020202020204" pitchFamily="34" charset="0"/>
              <a:buChar char="•"/>
            </a:pPr>
            <a:r>
              <a:rPr lang="en-US" sz="1100" b="1" dirty="0"/>
              <a:t>Loyola University Chicago </a:t>
            </a:r>
            <a:r>
              <a:rPr lang="en-US" sz="1100" u="sng" dirty="0">
                <a:hlinkClick r:id="rId6"/>
              </a:rPr>
              <a:t>https://www.luc.edu/diversity/resources/undocumentedstudentresources/</a:t>
            </a:r>
            <a:endParaRPr lang="en-US" sz="1100" dirty="0"/>
          </a:p>
          <a:p>
            <a:endParaRPr lang="en-US" sz="1200" dirty="0"/>
          </a:p>
          <a:p>
            <a:pPr lvl="0"/>
            <a:endParaRPr lang="en-US" sz="1100" dirty="0"/>
          </a:p>
          <a:p>
            <a:pPr lvl="0"/>
            <a:endParaRPr lang="en-US" sz="1100" dirty="0"/>
          </a:p>
          <a:p>
            <a:pPr lvl="0"/>
            <a:endParaRPr lang="en-US" sz="1200" dirty="0"/>
          </a:p>
        </p:txBody>
      </p:sp>
      <p:sp>
        <p:nvSpPr>
          <p:cNvPr id="3" name="Rectangle 2"/>
          <p:cNvSpPr/>
          <p:nvPr/>
        </p:nvSpPr>
        <p:spPr>
          <a:xfrm>
            <a:off x="4757395" y="441462"/>
            <a:ext cx="5029200" cy="1077218"/>
          </a:xfrm>
          <a:prstGeom prst="rect">
            <a:avLst/>
          </a:prstGeom>
        </p:spPr>
        <p:txBody>
          <a:bodyPr>
            <a:spAutoFit/>
          </a:bodyPr>
          <a:lstStyle/>
          <a:p>
            <a:pPr algn="ctr"/>
            <a:r>
              <a:rPr lang="es-ES" sz="3200" b="1" dirty="0">
                <a:solidFill>
                  <a:srgbClr val="1F3864"/>
                </a:solidFill>
                <a:latin typeface="Calibri" panose="020F0502020204030204" pitchFamily="34" charset="0"/>
                <a:ea typeface="Calibri" panose="020F0502020204030204" pitchFamily="34" charset="0"/>
                <a:cs typeface="Times New Roman" panose="02020603050405020304" pitchFamily="18" charset="0"/>
              </a:rPr>
              <a:t>El estatus migratorio y </a:t>
            </a:r>
          </a:p>
          <a:p>
            <a:pPr algn="ctr"/>
            <a:r>
              <a:rPr lang="es-ES" sz="3200" b="1" dirty="0">
                <a:solidFill>
                  <a:srgbClr val="1F3864"/>
                </a:solidFill>
                <a:latin typeface="Calibri" panose="020F0502020204030204" pitchFamily="34" charset="0"/>
                <a:ea typeface="Calibri" panose="020F0502020204030204" pitchFamily="34" charset="0"/>
                <a:cs typeface="Times New Roman" panose="02020603050405020304" pitchFamily="18" charset="0"/>
              </a:rPr>
              <a:t>la salud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4674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927" y="595086"/>
            <a:ext cx="4610359" cy="1461939"/>
          </a:xfrm>
          <a:prstGeom prst="rect">
            <a:avLst/>
          </a:prstGeom>
          <a:noFill/>
        </p:spPr>
        <p:txBody>
          <a:bodyPr wrap="square" rtlCol="0">
            <a:spAutoFit/>
          </a:bodyPr>
          <a:lstStyle/>
          <a:p>
            <a:r>
              <a:rPr lang="es-ES" sz="1100" dirty="0"/>
              <a:t>No hay que hablar con su médico acerca de su estatus migratorio si prefiere no </a:t>
            </a:r>
            <a:r>
              <a:rPr lang="es-ES" sz="1100" dirty="0" smtClean="0"/>
              <a:t>hacerlo</a:t>
            </a:r>
            <a:r>
              <a:rPr lang="en-US" sz="1100" dirty="0" smtClean="0"/>
              <a:t>.</a:t>
            </a:r>
            <a:endParaRPr lang="en-US" sz="1100" dirty="0"/>
          </a:p>
          <a:p>
            <a:r>
              <a:rPr lang="es-ES" sz="1100" b="1" i="1" dirty="0"/>
              <a:t> </a:t>
            </a:r>
            <a:endParaRPr lang="en-US" sz="1100" dirty="0"/>
          </a:p>
          <a:p>
            <a:r>
              <a:rPr lang="es-ES" sz="1100" dirty="0" smtClean="0"/>
              <a:t>Muchas personas </a:t>
            </a:r>
            <a:r>
              <a:rPr lang="es-ES" sz="1100" dirty="0"/>
              <a:t>sufren del estrés y de los problemas de salud que resultan del estatus migratorio. Si usted sufre de dichos problemas, se le invita a hablar de ellos con su </a:t>
            </a:r>
            <a:r>
              <a:rPr lang="es-ES" sz="1100" dirty="0" smtClean="0"/>
              <a:t>médico o enfermera o cualquiera de los empleados de la </a:t>
            </a:r>
            <a:r>
              <a:rPr lang="en-US" sz="1100" dirty="0"/>
              <a:t>clínica</a:t>
            </a:r>
            <a:r>
              <a:rPr lang="es-ES" sz="1100" dirty="0" smtClean="0"/>
              <a:t>. </a:t>
            </a:r>
            <a:r>
              <a:rPr lang="es-ES" sz="1100" dirty="0"/>
              <a:t>Él o ella ha hecho una promesa para que usted se sienta seguro o segura en platicar sobre el tema juntos.</a:t>
            </a:r>
            <a:endParaRPr lang="en-US" sz="1100" dirty="0"/>
          </a:p>
        </p:txBody>
      </p:sp>
      <p:sp>
        <p:nvSpPr>
          <p:cNvPr id="3" name="TextBox 2"/>
          <p:cNvSpPr txBox="1"/>
          <p:nvPr/>
        </p:nvSpPr>
        <p:spPr>
          <a:xfrm>
            <a:off x="5205178" y="336777"/>
            <a:ext cx="4450702" cy="6340197"/>
          </a:xfrm>
          <a:prstGeom prst="rect">
            <a:avLst/>
          </a:prstGeom>
          <a:noFill/>
        </p:spPr>
        <p:txBody>
          <a:bodyPr wrap="square" rtlCol="0">
            <a:spAutoFit/>
          </a:bodyPr>
          <a:lstStyle/>
          <a:p>
            <a:r>
              <a:rPr lang="es-ES" sz="1200" b="1" dirty="0"/>
              <a:t>RECURSOS</a:t>
            </a:r>
            <a:endParaRPr lang="en-US" sz="1200" b="1" dirty="0"/>
          </a:p>
          <a:p>
            <a:r>
              <a:rPr lang="es-ES" sz="1200" dirty="0"/>
              <a:t> </a:t>
            </a:r>
            <a:endParaRPr lang="en-US" sz="1200" dirty="0"/>
          </a:p>
          <a:p>
            <a:r>
              <a:rPr lang="es-ES" sz="1200" b="1" dirty="0"/>
              <a:t>Legales</a:t>
            </a:r>
            <a:endParaRPr lang="en-US" sz="1200" dirty="0"/>
          </a:p>
          <a:p>
            <a:r>
              <a:rPr lang="es-ES" sz="1200" dirty="0"/>
              <a:t>Se le recomienda asistir a una junta de “</a:t>
            </a:r>
            <a:r>
              <a:rPr lang="es-ES" sz="1200" i="1" dirty="0" err="1"/>
              <a:t>Know</a:t>
            </a:r>
            <a:r>
              <a:rPr lang="es-ES" sz="1200" i="1" dirty="0"/>
              <a:t> </a:t>
            </a:r>
            <a:r>
              <a:rPr lang="es-ES" sz="1200" i="1" dirty="0" err="1"/>
              <a:t>Your</a:t>
            </a:r>
            <a:r>
              <a:rPr lang="es-ES" sz="1200" i="1" dirty="0"/>
              <a:t> </a:t>
            </a:r>
            <a:r>
              <a:rPr lang="es-ES" sz="1200" i="1" dirty="0" err="1"/>
              <a:t>Rights</a:t>
            </a:r>
            <a:r>
              <a:rPr lang="es-ES" sz="1200" dirty="0"/>
              <a:t>” o “</a:t>
            </a:r>
            <a:r>
              <a:rPr lang="es-ES" sz="1200" b="1" dirty="0"/>
              <a:t>Conozca sus derechos</a:t>
            </a:r>
            <a:r>
              <a:rPr lang="es-ES" sz="1200" dirty="0"/>
              <a:t>” dirigido por un grupo calificado de servicios legales. Si no puede encontrar una sesión en vivo, puede buscar tal información en línea. Sepa qué hacer en caso de que agentes de ICE lleguen a su puerta. </a:t>
            </a:r>
            <a:r>
              <a:rPr lang="es-ES" sz="1200" dirty="0" err="1"/>
              <a:t>Realize</a:t>
            </a:r>
            <a:r>
              <a:rPr lang="es-ES" sz="1200" dirty="0"/>
              <a:t> un plan con instrucciones acerca de qué hacer en caso de que se le detenga y tenga niños a su cuidado que dependen de usted.</a:t>
            </a:r>
            <a:endParaRPr lang="en-US" sz="1200" dirty="0"/>
          </a:p>
          <a:p>
            <a:r>
              <a:rPr lang="es-ES" sz="1200" dirty="0"/>
              <a:t> </a:t>
            </a:r>
            <a:endParaRPr lang="en-US" sz="1200" dirty="0"/>
          </a:p>
          <a:p>
            <a:pPr marL="171450" indent="-171450">
              <a:buFont typeface="Arial" panose="020B0604020202020204" pitchFamily="34" charset="0"/>
              <a:buChar char="•"/>
            </a:pPr>
            <a:r>
              <a:rPr lang="es-ES" sz="1200" b="1" dirty="0"/>
              <a:t>ACLU </a:t>
            </a:r>
            <a:endParaRPr lang="en-US" sz="1200" b="1" dirty="0"/>
          </a:p>
          <a:p>
            <a:r>
              <a:rPr lang="es-ES" sz="1200" dirty="0" smtClean="0">
                <a:hlinkClick r:id="rId2"/>
              </a:rPr>
              <a:t>www.aclu.org/know-your-rights</a:t>
            </a:r>
            <a:r>
              <a:rPr lang="es-ES" sz="1200" dirty="0" smtClean="0"/>
              <a:t>  </a:t>
            </a:r>
            <a:r>
              <a:rPr lang="es-ES" sz="1200" dirty="0"/>
              <a:t>– Buscar los videos en español</a:t>
            </a:r>
            <a:endParaRPr lang="en-US" sz="1200" dirty="0"/>
          </a:p>
          <a:p>
            <a:r>
              <a:rPr lang="es-ES" sz="1200" dirty="0"/>
              <a:t> </a:t>
            </a:r>
            <a:endParaRPr lang="en-US" sz="1200" dirty="0"/>
          </a:p>
          <a:p>
            <a:pPr marL="171450" indent="-171450">
              <a:buFont typeface="Arial" panose="020B0604020202020204" pitchFamily="34" charset="0"/>
              <a:buChar char="•"/>
            </a:pPr>
            <a:r>
              <a:rPr lang="en-US" sz="1200" b="1" dirty="0"/>
              <a:t>National Immigrant Justice Center (NIJC)</a:t>
            </a:r>
            <a:endParaRPr lang="en-US" sz="1200" dirty="0"/>
          </a:p>
          <a:p>
            <a:r>
              <a:rPr lang="en-US" sz="1200" dirty="0">
                <a:hlinkClick r:id="rId3"/>
              </a:rPr>
              <a:t>http://</a:t>
            </a:r>
            <a:r>
              <a:rPr lang="en-US" sz="1200" dirty="0" smtClean="0">
                <a:hlinkClick r:id="rId3"/>
              </a:rPr>
              <a:t>www.immigrantjustice.org/index.php/espanol/conozca-y-ejerza-sus-derechos-seminario-web</a:t>
            </a:r>
            <a:endParaRPr lang="en-US" sz="1200" dirty="0" smtClean="0"/>
          </a:p>
          <a:p>
            <a:endParaRPr lang="en-US" sz="1200" dirty="0"/>
          </a:p>
          <a:p>
            <a:endParaRPr lang="en-US" sz="1200" dirty="0"/>
          </a:p>
          <a:p>
            <a:r>
              <a:rPr lang="es-ES" sz="1200" b="1" dirty="0"/>
              <a:t>Recursos legales en la comunidad</a:t>
            </a:r>
            <a:endParaRPr lang="en-US" sz="1200" dirty="0"/>
          </a:p>
          <a:p>
            <a:endParaRPr lang="en-US" sz="1100" dirty="0"/>
          </a:p>
          <a:p>
            <a:pPr marL="171450" lvl="0" indent="-171450">
              <a:buFont typeface="Arial" panose="020B0604020202020204" pitchFamily="34" charset="0"/>
              <a:buChar char="•"/>
            </a:pPr>
            <a:r>
              <a:rPr lang="en-US" sz="1100" dirty="0"/>
              <a:t>The Resurrection Project. – </a:t>
            </a:r>
            <a:r>
              <a:rPr lang="en-US" sz="1100" dirty="0" err="1"/>
              <a:t>Consultas</a:t>
            </a:r>
            <a:r>
              <a:rPr lang="en-US" sz="1100" dirty="0"/>
              <a:t> </a:t>
            </a:r>
            <a:r>
              <a:rPr lang="en-US" sz="1100" dirty="0" err="1"/>
              <a:t>migratoria</a:t>
            </a:r>
            <a:r>
              <a:rPr lang="en-US" sz="1100" dirty="0"/>
              <a:t> &amp; </a:t>
            </a:r>
            <a:r>
              <a:rPr lang="en-US" sz="1100" dirty="0" err="1"/>
              <a:t>Renovación</a:t>
            </a:r>
            <a:r>
              <a:rPr lang="en-US" sz="1100" dirty="0"/>
              <a:t> de DACA </a:t>
            </a:r>
            <a:r>
              <a:rPr lang="en-US" sz="1100" dirty="0" err="1"/>
              <a:t>Llame</a:t>
            </a:r>
            <a:r>
              <a:rPr lang="en-US" sz="1100" dirty="0"/>
              <a:t> 312-880-1892 o </a:t>
            </a:r>
            <a:r>
              <a:rPr lang="en-US" sz="1100" dirty="0" err="1"/>
              <a:t>visite</a:t>
            </a:r>
            <a:r>
              <a:rPr lang="en-US" sz="1100" dirty="0"/>
              <a:t> </a:t>
            </a:r>
            <a:r>
              <a:rPr lang="en-US" sz="1100" u="sng" dirty="0">
                <a:hlinkClick r:id="rId4"/>
              </a:rPr>
              <a:t>http://resurrectionproject.org/our-departments/institution-for-naturalization-and-community-ownership/</a:t>
            </a:r>
            <a:endParaRPr lang="en-US" sz="1100" dirty="0"/>
          </a:p>
          <a:p>
            <a:r>
              <a:rPr lang="en-US" sz="1100" dirty="0"/>
              <a:t> </a:t>
            </a:r>
          </a:p>
          <a:p>
            <a:r>
              <a:rPr lang="en-US" sz="1100" dirty="0"/>
              <a:t> </a:t>
            </a:r>
          </a:p>
          <a:p>
            <a:pPr marL="171450" lvl="0" indent="-171450">
              <a:buFont typeface="Arial" panose="020B0604020202020204" pitchFamily="34" charset="0"/>
              <a:buChar char="•"/>
            </a:pPr>
            <a:r>
              <a:rPr lang="en-US" sz="1100" dirty="0"/>
              <a:t>National Immigrant Justice Center – </a:t>
            </a:r>
            <a:r>
              <a:rPr lang="en-US" sz="1100" dirty="0" err="1"/>
              <a:t>Llame</a:t>
            </a:r>
            <a:r>
              <a:rPr lang="en-US" sz="1100" dirty="0"/>
              <a:t> 312-660-1370 o </a:t>
            </a:r>
            <a:r>
              <a:rPr lang="en-US" sz="1100" dirty="0" err="1"/>
              <a:t>visite</a:t>
            </a:r>
            <a:r>
              <a:rPr lang="en-US" sz="1100" dirty="0"/>
              <a:t> </a:t>
            </a:r>
            <a:r>
              <a:rPr lang="en-US" sz="1100" u="sng" dirty="0">
                <a:hlinkClick r:id="rId5"/>
              </a:rPr>
              <a:t>http://www.immigrantjustice.org/contact/apply_for_legal_aid</a:t>
            </a:r>
            <a:endParaRPr lang="en-US" sz="1100" dirty="0"/>
          </a:p>
          <a:p>
            <a:r>
              <a:rPr lang="es-ES" sz="1200" dirty="0"/>
              <a:t> </a:t>
            </a:r>
            <a:endParaRPr lang="en-US" sz="1200" dirty="0"/>
          </a:p>
          <a:p>
            <a:r>
              <a:rPr lang="es-ES" sz="1200" b="1" dirty="0"/>
              <a:t>M</a:t>
            </a:r>
            <a:r>
              <a:rPr lang="es-MX" sz="1200" b="1" dirty="0"/>
              <a:t>Á</a:t>
            </a:r>
            <a:r>
              <a:rPr lang="es-ES" sz="1200" b="1" dirty="0"/>
              <a:t>S RECURSOS: Información social y educacional para los jóvenes sin documentos, siguiente página.</a:t>
            </a:r>
            <a:endParaRPr lang="en-US" sz="1200" dirty="0"/>
          </a:p>
          <a:p>
            <a:pPr lvl="0"/>
            <a:r>
              <a:rPr lang="en-US" sz="1200" dirty="0"/>
              <a:t/>
            </a:r>
            <a:br>
              <a:rPr lang="en-US" sz="1200" dirty="0"/>
            </a:br>
            <a:endParaRPr lang="en-US" dirty="0"/>
          </a:p>
        </p:txBody>
      </p:sp>
      <p:sp>
        <p:nvSpPr>
          <p:cNvPr id="5" name="TextBox 4"/>
          <p:cNvSpPr txBox="1"/>
          <p:nvPr/>
        </p:nvSpPr>
        <p:spPr>
          <a:xfrm>
            <a:off x="347891" y="3094196"/>
            <a:ext cx="4398731" cy="3539430"/>
          </a:xfrm>
          <a:prstGeom prst="rect">
            <a:avLst/>
          </a:prstGeom>
          <a:solidFill>
            <a:schemeClr val="bg1">
              <a:lumMod val="75000"/>
            </a:schemeClr>
          </a:solidFill>
          <a:ln>
            <a:solidFill>
              <a:schemeClr val="bg1">
                <a:lumMod val="75000"/>
              </a:schemeClr>
            </a:solidFill>
          </a:ln>
        </p:spPr>
        <p:txBody>
          <a:bodyPr wrap="square" rtlCol="0">
            <a:spAutoFit/>
          </a:bodyPr>
          <a:lstStyle/>
          <a:p>
            <a:r>
              <a:rPr lang="es-ES" sz="1400" b="1" u="sng" dirty="0"/>
              <a:t>Nuestra Promesa a </a:t>
            </a:r>
            <a:r>
              <a:rPr lang="es-ES" sz="1400" b="1" u="sng" dirty="0" smtClean="0"/>
              <a:t>Usted</a:t>
            </a:r>
          </a:p>
          <a:p>
            <a:endParaRPr lang="en-US" sz="1400" dirty="0"/>
          </a:p>
          <a:p>
            <a:pPr marL="285750" lvl="0" indent="-285750">
              <a:buFont typeface="Arial" panose="020B0604020202020204" pitchFamily="34" charset="0"/>
              <a:buChar char="•"/>
            </a:pPr>
            <a:r>
              <a:rPr lang="es-ES" sz="1400" dirty="0"/>
              <a:t>Escucharle a usted acerca de a las dificultades migratorias que usted encuentre y las formas en las que le esté afectando</a:t>
            </a:r>
            <a:endParaRPr lang="en-US" sz="1400" dirty="0"/>
          </a:p>
          <a:p>
            <a:pPr marL="285750" lvl="0" indent="-285750">
              <a:buFont typeface="Arial" panose="020B0604020202020204" pitchFamily="34" charset="0"/>
              <a:buChar char="•"/>
            </a:pPr>
            <a:r>
              <a:rPr lang="es-ES" sz="1400" b="1" dirty="0"/>
              <a:t>No</a:t>
            </a:r>
            <a:r>
              <a:rPr lang="es-ES" sz="1400" dirty="0"/>
              <a:t> apuntar su estatus migratorio en ningún registro médico</a:t>
            </a:r>
            <a:endParaRPr lang="en-US" sz="1400" dirty="0"/>
          </a:p>
          <a:p>
            <a:pPr marL="285750" lvl="0" indent="-285750">
              <a:buFont typeface="Arial" panose="020B0604020202020204" pitchFamily="34" charset="0"/>
              <a:buChar char="•"/>
            </a:pPr>
            <a:r>
              <a:rPr lang="es-ES" sz="1400" dirty="0"/>
              <a:t>Trabajar con usted para reducir el estrés de los asuntos de inmigración que pueda causarle a usted,  a su familia, y a su comunidad.</a:t>
            </a:r>
            <a:endParaRPr lang="en-US" sz="1400" dirty="0"/>
          </a:p>
          <a:p>
            <a:pPr marL="285750" lvl="0" indent="-285750">
              <a:buFont typeface="Arial" panose="020B0604020202020204" pitchFamily="34" charset="0"/>
              <a:buChar char="•"/>
            </a:pPr>
            <a:r>
              <a:rPr lang="es-ES" sz="1400" dirty="0"/>
              <a:t>Proveerle a usted con recursos dentro de la comunidad que pueden apoyarle con ayuda social o legal.</a:t>
            </a:r>
            <a:endParaRPr lang="en-US" sz="1400" dirty="0"/>
          </a:p>
          <a:p>
            <a:r>
              <a:rPr lang="en-US" sz="1400" dirty="0"/>
              <a:t/>
            </a:r>
            <a:br>
              <a:rPr lang="en-US" sz="1400" dirty="0"/>
            </a:br>
            <a:endParaRPr lang="en-US" sz="1400" dirty="0"/>
          </a:p>
          <a:p>
            <a:endParaRPr lang="en-US" sz="1400" dirty="0"/>
          </a:p>
        </p:txBody>
      </p:sp>
    </p:spTree>
    <p:extLst>
      <p:ext uri="{BB962C8B-B14F-4D97-AF65-F5344CB8AC3E}">
        <p14:creationId xmlns:p14="http://schemas.microsoft.com/office/powerpoint/2010/main" val="1239338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3402</TotalTime>
  <Words>198</Words>
  <Application>Microsoft Office PowerPoint</Application>
  <PresentationFormat>Custom</PresentationFormat>
  <Paragraphs>57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Courier New</vt:lpstr>
      <vt:lpstr>Times New Roman</vt:lpstr>
      <vt:lpstr>Office Theme</vt:lpstr>
      <vt:lpstr>PowerPoint Presentation</vt:lpstr>
      <vt:lpstr>PowerPoint Presentation</vt:lpstr>
    </vt:vector>
  </TitlesOfParts>
  <Company>Loyola University Chicago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Robert</dc:creator>
  <cp:lastModifiedBy>Johnson, Robert</cp:lastModifiedBy>
  <cp:revision>53</cp:revision>
  <cp:lastPrinted>2018-05-07T02:27:09Z</cp:lastPrinted>
  <dcterms:created xsi:type="dcterms:W3CDTF">2017-05-23T18:19:23Z</dcterms:created>
  <dcterms:modified xsi:type="dcterms:W3CDTF">2018-09-06T14:26:04Z</dcterms:modified>
</cp:coreProperties>
</file>